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embeddings/oleObject1.bin" ContentType="application/vnd.openxmlformats-officedocument.oleObject"/>
  <Override PartName="/ppt/embeddings/oleObject2.bin" ContentType="application/vnd.openxmlformats-officedocument.oleObject"/>
  <Override PartName="/ppt/notesSlides/notesSlide20.xml" ContentType="application/vnd.openxmlformats-officedocument.presentationml.notesSlide+xml"/>
  <Override PartName="/ppt/embeddings/oleObject3.bin" ContentType="application/vnd.openxmlformats-officedocument.oleObject"/>
  <Override PartName="/ppt/notesSlides/notesSlide21.xml" ContentType="application/vnd.openxmlformats-officedocument.presentationml.notesSlide+xml"/>
  <Override PartName="/ppt/notesSlides/notesSlide22.xml" ContentType="application/vnd.openxmlformats-officedocument.presentationml.notesSlide+xml"/>
  <Override PartName="/ppt/embeddings/oleObject4.bin" ContentType="application/vnd.openxmlformats-officedocument.oleObject"/>
  <Override PartName="/ppt/embeddings/oleObject5.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5" r:id="rId1"/>
  </p:sldMasterIdLst>
  <p:notesMasterIdLst>
    <p:notesMasterId r:id="rId26"/>
  </p:notesMasterIdLst>
  <p:handoutMasterIdLst>
    <p:handoutMasterId r:id="rId27"/>
  </p:handoutMasterIdLst>
  <p:sldIdLst>
    <p:sldId id="275" r:id="rId2"/>
    <p:sldId id="286" r:id="rId3"/>
    <p:sldId id="288" r:id="rId4"/>
    <p:sldId id="285" r:id="rId5"/>
    <p:sldId id="276" r:id="rId6"/>
    <p:sldId id="277" r:id="rId7"/>
    <p:sldId id="278" r:id="rId8"/>
    <p:sldId id="279" r:id="rId9"/>
    <p:sldId id="281" r:id="rId10"/>
    <p:sldId id="289" r:id="rId11"/>
    <p:sldId id="260" r:id="rId12"/>
    <p:sldId id="266" r:id="rId13"/>
    <p:sldId id="290" r:id="rId14"/>
    <p:sldId id="291" r:id="rId15"/>
    <p:sldId id="292" r:id="rId16"/>
    <p:sldId id="267" r:id="rId17"/>
    <p:sldId id="268" r:id="rId18"/>
    <p:sldId id="273" r:id="rId19"/>
    <p:sldId id="263" r:id="rId20"/>
    <p:sldId id="265" r:id="rId21"/>
    <p:sldId id="272" r:id="rId22"/>
    <p:sldId id="274" r:id="rId23"/>
    <p:sldId id="257" r:id="rId24"/>
    <p:sldId id="258"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2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95" autoAdjust="0"/>
    <p:restoredTop sz="87458" autoAdjust="0"/>
  </p:normalViewPr>
  <p:slideViewPr>
    <p:cSldViewPr snapToGrid="0" snapToObjects="1">
      <p:cViewPr>
        <p:scale>
          <a:sx n="80" d="100"/>
          <a:sy n="80" d="100"/>
        </p:scale>
        <p:origin x="-1816" y="-19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handoutMaster" Target="handoutMasters/handoutMaster1.xml"/><Relationship Id="rId28" Type="http://schemas.openxmlformats.org/officeDocument/2006/relationships/printerSettings" Target="printerSettings/printerSettings1.bin"/><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0.emf"/><Relationship Id="rId2" Type="http://schemas.openxmlformats.org/officeDocument/2006/relationships/image" Target="../media/image2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28.emf"/><Relationship Id="rId2" Type="http://schemas.openxmlformats.org/officeDocument/2006/relationships/image" Target="../media/image25.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2B6A889-753A-F242-AA11-5A8C7810D63F}" type="datetime1">
              <a:rPr lang="en-US" smtClean="0"/>
              <a:t>10/29/15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0B7F0AAE-4B64-2B48-BE9E-799FF20D8EFE}" type="slidenum">
              <a:rPr lang="en-US" smtClean="0"/>
              <a:t>‹#›</a:t>
            </a:fld>
            <a:endParaRPr lang="en-US"/>
          </a:p>
        </p:txBody>
      </p:sp>
    </p:spTree>
    <p:extLst>
      <p:ext uri="{BB962C8B-B14F-4D97-AF65-F5344CB8AC3E}">
        <p14:creationId xmlns:p14="http://schemas.microsoft.com/office/powerpoint/2010/main" val="2969399940"/>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06.png>
</file>

<file path=ppt/media/image11.tiff>
</file>

<file path=ppt/media/image12.jpeg>
</file>

<file path=ppt/media/image17.png>
</file>

<file path=ppt/media/image18.png>
</file>

<file path=ppt/media/image19.png>
</file>

<file path=ppt/media/image2.png>
</file>

<file path=ppt/media/image22.png>
</file>

<file path=ppt/media/image23.png>
</file>

<file path=ppt/media/image24.png>
</file>

<file path=ppt/media/image26.png>
</file>

<file path=ppt/media/image27.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9DAF0D2-C3E7-3D4C-AC90-0C88761377B3}" type="datetime1">
              <a:rPr lang="en-US" smtClean="0"/>
              <a:t>10/29/15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5102967-BEC4-0F46-A022-1564C826E33F}" type="slidenum">
              <a:rPr lang="en-US" smtClean="0"/>
              <a:t>‹#›</a:t>
            </a:fld>
            <a:endParaRPr lang="en-US"/>
          </a:p>
        </p:txBody>
      </p:sp>
    </p:spTree>
    <p:extLst>
      <p:ext uri="{BB962C8B-B14F-4D97-AF65-F5344CB8AC3E}">
        <p14:creationId xmlns:p14="http://schemas.microsoft.com/office/powerpoint/2010/main" val="1268336466"/>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1</a:t>
            </a:fld>
            <a:endParaRPr lang="en-US"/>
          </a:p>
        </p:txBody>
      </p:sp>
    </p:spTree>
    <p:extLst>
      <p:ext uri="{BB962C8B-B14F-4D97-AF65-F5344CB8AC3E}">
        <p14:creationId xmlns:p14="http://schemas.microsoft.com/office/powerpoint/2010/main" val="39911958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10</a:t>
            </a:fld>
            <a:endParaRPr lang="en-US"/>
          </a:p>
        </p:txBody>
      </p:sp>
    </p:spTree>
    <p:extLst>
      <p:ext uri="{BB962C8B-B14F-4D97-AF65-F5344CB8AC3E}">
        <p14:creationId xmlns:p14="http://schemas.microsoft.com/office/powerpoint/2010/main" val="39911958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Large detectors ideal for DM detection, but strengths are weakness for measuring</a:t>
            </a:r>
            <a:r>
              <a:rPr lang="en-US" baseline="0" dirty="0" smtClean="0"/>
              <a:t> low energy yields</a:t>
            </a:r>
          </a:p>
          <a:p>
            <a:pPr marL="171450" indent="-171450">
              <a:buFont typeface="Arial"/>
              <a:buChar char="•"/>
            </a:pPr>
            <a:r>
              <a:rPr lang="en-US" baseline="0" dirty="0" smtClean="0"/>
              <a:t>Constructed “shrunken-down” version called neriX</a:t>
            </a:r>
          </a:p>
          <a:p>
            <a:pPr marL="628650" lvl="1" indent="-171450">
              <a:buFont typeface="Arial"/>
              <a:buChar char="•"/>
            </a:pPr>
            <a:r>
              <a:rPr lang="en-US" baseline="0" dirty="0" smtClean="0"/>
              <a:t>Much smaller in size (2 kg) and does not have shielding or extra materials around TPC</a:t>
            </a:r>
          </a:p>
          <a:p>
            <a:pPr marL="628650" lvl="1" indent="-171450">
              <a:buFont typeface="Arial"/>
              <a:buChar char="•"/>
            </a:pPr>
            <a:r>
              <a:rPr lang="en-US" baseline="0" dirty="0" smtClean="0"/>
              <a:t>Dual-phase =&gt; measure light and charge yield simultaneously</a:t>
            </a:r>
          </a:p>
          <a:p>
            <a:pPr marL="171450" lvl="0" indent="-171450">
              <a:buFont typeface="Arial"/>
              <a:buChar char="•"/>
            </a:pPr>
            <a:r>
              <a:rPr lang="en-US" baseline="0" dirty="0" smtClean="0"/>
              <a:t>neriX is almost unique – can measure light yield as a function of energy and drift field</a:t>
            </a:r>
          </a:p>
          <a:p>
            <a:pPr marL="628650" lvl="1" indent="-171450">
              <a:buFont typeface="Arial"/>
              <a:buChar char="•"/>
            </a:pPr>
            <a:r>
              <a:rPr lang="en-US" baseline="0" dirty="0" smtClean="0"/>
              <a:t>Extremely important given that larger detectors are operated with an applied electric field and given the quenching of S1 discussed </a:t>
            </a:r>
            <a:r>
              <a:rPr lang="en-US" baseline="0" dirty="0" err="1" smtClean="0"/>
              <a:t>earleir</a:t>
            </a:r>
            <a:endParaRPr lang="en-US" dirty="0" smtClean="0"/>
          </a:p>
          <a:p>
            <a:pPr marL="0" indent="0">
              <a:buNone/>
            </a:pPr>
            <a:endParaRPr lang="en-US" dirty="0" smtClean="0"/>
          </a:p>
          <a:p>
            <a:pPr marL="0" indent="0">
              <a:buNone/>
            </a:pPr>
            <a:r>
              <a:rPr lang="en-US" dirty="0" smtClean="0"/>
              <a:t>While large detectors are ideal for dark matter detection, their</a:t>
            </a:r>
            <a:r>
              <a:rPr lang="en-US" baseline="0" dirty="0" smtClean="0"/>
              <a:t> strengths quickly become weaknesses for measuring low energy yields.  For this reason, a special “shrunken-down” version of the famous dark matter detectors was built called neriX.  neriX is much smaller in size, holding only roughly 2 kg of </a:t>
            </a:r>
            <a:r>
              <a:rPr lang="en-US" baseline="0" dirty="0" err="1" smtClean="0"/>
              <a:t>Xe</a:t>
            </a:r>
            <a:r>
              <a:rPr lang="en-US" baseline="0" dirty="0" smtClean="0"/>
              <a:t>, and does not have the shielding and extra materials that its larger cousins have.  neriX is also a dual-phase detector so it is able to simultaneously measure the light and charge yield.  Unlike most previous measurements, neriX is able to measure the light yield both as a function of energy and drift field, which is extremely important since dual-phase detectors are operated with an applied electric field and given the quenching of S1 discussed earlier.</a:t>
            </a:r>
            <a:endParaRPr lang="en-US" dirty="0" smtClean="0"/>
          </a:p>
          <a:p>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11</a:t>
            </a:fld>
            <a:endParaRPr lang="en-US"/>
          </a:p>
        </p:txBody>
      </p:sp>
    </p:spTree>
    <p:extLst>
      <p:ext uri="{BB962C8B-B14F-4D97-AF65-F5344CB8AC3E}">
        <p14:creationId xmlns:p14="http://schemas.microsoft.com/office/powerpoint/2010/main" val="7406147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Heard me repeat how </a:t>
            </a:r>
            <a:r>
              <a:rPr lang="en-US" dirty="0" err="1" smtClean="0"/>
              <a:t>neriX’s</a:t>
            </a:r>
            <a:r>
              <a:rPr lang="en-US" dirty="0" smtClean="0"/>
              <a:t> small size is ideal for this type of measurement – hopefully after this slide it</a:t>
            </a:r>
            <a:r>
              <a:rPr lang="en-US" baseline="0" dirty="0" smtClean="0"/>
              <a:t> will be clear why!</a:t>
            </a:r>
          </a:p>
          <a:p>
            <a:pPr marL="171450" indent="-171450">
              <a:buFont typeface="Arial"/>
              <a:buChar char="•"/>
            </a:pPr>
            <a:r>
              <a:rPr lang="en-US" baseline="0" dirty="0" smtClean="0"/>
              <a:t>To determine light yield, we must know S1, S2, the field, and the energy</a:t>
            </a:r>
          </a:p>
          <a:p>
            <a:pPr marL="628650" lvl="1" indent="-171450">
              <a:buFont typeface="Arial"/>
              <a:buChar char="•"/>
            </a:pPr>
            <a:r>
              <a:rPr lang="en-US" baseline="0" dirty="0" smtClean="0"/>
              <a:t>Already discussed how to find the first three, so all that remains is determining the energy</a:t>
            </a:r>
          </a:p>
          <a:p>
            <a:pPr marL="628650" lvl="1" indent="-171450">
              <a:buFont typeface="Arial"/>
              <a:buChar char="•"/>
            </a:pPr>
            <a:r>
              <a:rPr lang="en-US" baseline="0" dirty="0" smtClean="0"/>
              <a:t>Will do this via the Compton coincidence technique</a:t>
            </a:r>
          </a:p>
          <a:p>
            <a:pPr marL="171450" lvl="0" indent="-171450">
              <a:buFont typeface="Arial"/>
              <a:buChar char="•"/>
            </a:pPr>
            <a:r>
              <a:rPr lang="en-US" baseline="0" dirty="0" smtClean="0"/>
              <a:t>Place Cs-137 source on one side of detector and </a:t>
            </a:r>
            <a:r>
              <a:rPr lang="en-US" baseline="0" dirty="0" err="1" smtClean="0"/>
              <a:t>HPGe</a:t>
            </a:r>
            <a:r>
              <a:rPr lang="en-US" baseline="0" dirty="0" smtClean="0"/>
              <a:t> on the other</a:t>
            </a:r>
          </a:p>
          <a:p>
            <a:pPr marL="628650" lvl="1" indent="-171450">
              <a:buFont typeface="Arial"/>
              <a:buChar char="•"/>
            </a:pPr>
            <a:r>
              <a:rPr lang="en-US" baseline="0" dirty="0" err="1" smtClean="0"/>
              <a:t>HPGe</a:t>
            </a:r>
            <a:r>
              <a:rPr lang="en-US" baseline="0" dirty="0" smtClean="0"/>
              <a:t> has extremely good resolution around 662 keV line</a:t>
            </a:r>
          </a:p>
          <a:p>
            <a:pPr marL="171450" lvl="0" indent="-171450">
              <a:buFont typeface="Arial"/>
              <a:buChar char="•"/>
            </a:pPr>
            <a:r>
              <a:rPr lang="en-US" baseline="0" dirty="0" smtClean="0"/>
              <a:t>Idea is that photons will leave the source, interact once in the xenon via a Compton scatter, creating an S1 and an S2, and then be fully absorbed in the </a:t>
            </a:r>
            <a:r>
              <a:rPr lang="en-US" baseline="0" dirty="0" err="1" smtClean="0"/>
              <a:t>Ge</a:t>
            </a:r>
            <a:endParaRPr lang="en-US" baseline="0" dirty="0" smtClean="0"/>
          </a:p>
          <a:p>
            <a:pPr marL="628650" lvl="1" indent="-171450">
              <a:buFont typeface="Arial"/>
              <a:buChar char="•"/>
            </a:pPr>
            <a:r>
              <a:rPr lang="en-US" baseline="0" dirty="0" smtClean="0"/>
              <a:t>Thus, to find energy just subtract energy deposited in </a:t>
            </a:r>
            <a:r>
              <a:rPr lang="en-US" baseline="0" dirty="0" err="1" smtClean="0"/>
              <a:t>Ge</a:t>
            </a:r>
            <a:r>
              <a:rPr lang="en-US" baseline="0" dirty="0" smtClean="0"/>
              <a:t> from starting photon energy</a:t>
            </a:r>
          </a:p>
          <a:p>
            <a:pPr marL="171450" lvl="0" indent="-171450">
              <a:buFont typeface="Arial"/>
              <a:buChar char="•"/>
            </a:pPr>
            <a:r>
              <a:rPr lang="en-US" baseline="0" dirty="0" smtClean="0"/>
              <a:t>Use coincidence trigger between </a:t>
            </a:r>
            <a:r>
              <a:rPr lang="en-US" baseline="0" dirty="0" err="1" smtClean="0"/>
              <a:t>Lxe</a:t>
            </a:r>
            <a:r>
              <a:rPr lang="en-US" baseline="0" dirty="0" smtClean="0"/>
              <a:t>, specifically the S2, and </a:t>
            </a:r>
            <a:r>
              <a:rPr lang="en-US" baseline="0" dirty="0" err="1" smtClean="0"/>
              <a:t>Ge</a:t>
            </a:r>
            <a:r>
              <a:rPr lang="en-US" baseline="0" dirty="0" smtClean="0"/>
              <a:t> to cut on good events</a:t>
            </a:r>
          </a:p>
          <a:p>
            <a:pPr marL="171450" lvl="0" indent="-171450">
              <a:buFont typeface="Arial"/>
              <a:buChar char="•"/>
            </a:pPr>
            <a:r>
              <a:rPr lang="en-US" baseline="0" dirty="0" smtClean="0"/>
              <a:t>Why is </a:t>
            </a:r>
            <a:r>
              <a:rPr lang="en-US" baseline="0" dirty="0" err="1" smtClean="0"/>
              <a:t>neriX’s</a:t>
            </a:r>
            <a:r>
              <a:rPr lang="en-US" baseline="0" dirty="0" smtClean="0"/>
              <a:t> small size so important?</a:t>
            </a:r>
          </a:p>
          <a:p>
            <a:pPr marL="628650" lvl="1" indent="-171450">
              <a:buFont typeface="Arial"/>
              <a:buChar char="•"/>
            </a:pPr>
            <a:r>
              <a:rPr lang="en-US" baseline="0" dirty="0" smtClean="0"/>
              <a:t>Reduced double scatters since less liquid xenon</a:t>
            </a:r>
          </a:p>
          <a:p>
            <a:pPr marL="628650" lvl="1" indent="-171450">
              <a:buFont typeface="Arial"/>
              <a:buChar char="•"/>
            </a:pPr>
            <a:r>
              <a:rPr lang="en-US" baseline="0" dirty="0" smtClean="0"/>
              <a:t>Reduced accidental scatters with external materials given minimalistic design</a:t>
            </a:r>
            <a:endParaRPr lang="en-US" dirty="0" smtClean="0"/>
          </a:p>
          <a:p>
            <a:endParaRPr lang="en-US" dirty="0" smtClean="0"/>
          </a:p>
          <a:p>
            <a:r>
              <a:rPr lang="en-US" dirty="0" smtClean="0"/>
              <a:t>You have</a:t>
            </a:r>
            <a:r>
              <a:rPr lang="en-US" baseline="0" dirty="0" smtClean="0"/>
              <a:t> heard me say several times how </a:t>
            </a:r>
            <a:r>
              <a:rPr lang="en-US" baseline="0" dirty="0" err="1" smtClean="0"/>
              <a:t>neriX’s</a:t>
            </a:r>
            <a:r>
              <a:rPr lang="en-US" baseline="0" dirty="0" smtClean="0"/>
              <a:t> small size is ideal for this type of measurement – hopefully the reason for this will be clear after this slide!  To determine the light and the charge yield, we are using the Compton coincidence technique.  How we determine the S1, the S2, and the field has already been covered – all that remains is how we determine the energy of the interaction.</a:t>
            </a:r>
          </a:p>
          <a:p>
            <a:endParaRPr lang="en-US" baseline="0" dirty="0" smtClean="0"/>
          </a:p>
          <a:p>
            <a:r>
              <a:rPr lang="en-US" baseline="0" dirty="0" smtClean="0"/>
              <a:t>To do this, we place a Cs-137 source on one side of the detector and a </a:t>
            </a:r>
            <a:r>
              <a:rPr lang="en-US" baseline="0" dirty="0" err="1" smtClean="0"/>
              <a:t>HPGe</a:t>
            </a:r>
            <a:r>
              <a:rPr lang="en-US" baseline="0" dirty="0" smtClean="0"/>
              <a:t> detector on the other side.  The </a:t>
            </a:r>
            <a:r>
              <a:rPr lang="en-US" baseline="0" dirty="0" err="1" smtClean="0"/>
              <a:t>HPGe</a:t>
            </a:r>
            <a:r>
              <a:rPr lang="en-US" baseline="0" dirty="0" smtClean="0"/>
              <a:t> detector is used because it has extremely good energy resolution around the 662 keV line.  The idea is that photons emitted from the source will interact in the LXe via a Compton scatter, creating an S1 and S2, and then be fully absorbed in the </a:t>
            </a:r>
            <a:r>
              <a:rPr lang="en-US" baseline="0" dirty="0" err="1" smtClean="0"/>
              <a:t>HPGe</a:t>
            </a:r>
            <a:r>
              <a:rPr lang="en-US" baseline="0" dirty="0" smtClean="0"/>
              <a:t>.  To cut on good events, we use a coincidence trigger between the LXe, specifically the S2, and </a:t>
            </a:r>
            <a:r>
              <a:rPr lang="en-US" baseline="0" dirty="0" err="1" smtClean="0"/>
              <a:t>HPGe</a:t>
            </a:r>
            <a:r>
              <a:rPr lang="en-US" baseline="0" dirty="0" smtClean="0"/>
              <a:t> signal.  To find the energy of these good events, you simply subtract the energy deposited in the </a:t>
            </a:r>
            <a:r>
              <a:rPr lang="en-US" baseline="0" dirty="0" err="1" smtClean="0"/>
              <a:t>HPGe</a:t>
            </a:r>
            <a:r>
              <a:rPr lang="en-US" baseline="0" dirty="0" smtClean="0"/>
              <a:t> from the known starting energy, which in our case was 662 keV.</a:t>
            </a:r>
          </a:p>
          <a:p>
            <a:endParaRPr lang="en-US" baseline="0" dirty="0" smtClean="0"/>
          </a:p>
          <a:p>
            <a:r>
              <a:rPr lang="en-US" baseline="0" dirty="0" smtClean="0"/>
              <a:t>Because the detector is small and compact, we minimize the chance of double scatters in the detector and because of the minimalistic design outside of the TPC, we reduce the chance of accidental scatters outside of the LXe.</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12</a:t>
            </a:fld>
            <a:endParaRPr lang="en-US"/>
          </a:p>
        </p:txBody>
      </p:sp>
    </p:spTree>
    <p:extLst>
      <p:ext uri="{BB962C8B-B14F-4D97-AF65-F5344CB8AC3E}">
        <p14:creationId xmlns:p14="http://schemas.microsoft.com/office/powerpoint/2010/main" val="2626187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Heard me repeat how </a:t>
            </a:r>
            <a:r>
              <a:rPr lang="en-US" dirty="0" err="1" smtClean="0"/>
              <a:t>neriX’s</a:t>
            </a:r>
            <a:r>
              <a:rPr lang="en-US" dirty="0" smtClean="0"/>
              <a:t> small size is ideal for this type of measurement – hopefully after this slide it</a:t>
            </a:r>
            <a:r>
              <a:rPr lang="en-US" baseline="0" dirty="0" smtClean="0"/>
              <a:t> will be clear why!</a:t>
            </a:r>
          </a:p>
          <a:p>
            <a:pPr marL="171450" indent="-171450">
              <a:buFont typeface="Arial"/>
              <a:buChar char="•"/>
            </a:pPr>
            <a:r>
              <a:rPr lang="en-US" baseline="0" dirty="0" smtClean="0"/>
              <a:t>To determine light yield, we must know S1, S2, the field, and the energy</a:t>
            </a:r>
          </a:p>
          <a:p>
            <a:pPr marL="628650" lvl="1" indent="-171450">
              <a:buFont typeface="Arial"/>
              <a:buChar char="•"/>
            </a:pPr>
            <a:r>
              <a:rPr lang="en-US" baseline="0" dirty="0" smtClean="0"/>
              <a:t>Already discussed how to find the first three, so all that remains is determining the energy</a:t>
            </a:r>
          </a:p>
          <a:p>
            <a:pPr marL="628650" lvl="1" indent="-171450">
              <a:buFont typeface="Arial"/>
              <a:buChar char="•"/>
            </a:pPr>
            <a:r>
              <a:rPr lang="en-US" baseline="0" dirty="0" smtClean="0"/>
              <a:t>Will do this via the Compton coincidence technique</a:t>
            </a:r>
          </a:p>
          <a:p>
            <a:pPr marL="171450" lvl="0" indent="-171450">
              <a:buFont typeface="Arial"/>
              <a:buChar char="•"/>
            </a:pPr>
            <a:r>
              <a:rPr lang="en-US" baseline="0" dirty="0" smtClean="0"/>
              <a:t>Place Cs-137 source on one side of detector and </a:t>
            </a:r>
            <a:r>
              <a:rPr lang="en-US" baseline="0" dirty="0" err="1" smtClean="0"/>
              <a:t>HPGe</a:t>
            </a:r>
            <a:r>
              <a:rPr lang="en-US" baseline="0" dirty="0" smtClean="0"/>
              <a:t> on the other</a:t>
            </a:r>
          </a:p>
          <a:p>
            <a:pPr marL="628650" lvl="1" indent="-171450">
              <a:buFont typeface="Arial"/>
              <a:buChar char="•"/>
            </a:pPr>
            <a:r>
              <a:rPr lang="en-US" baseline="0" dirty="0" err="1" smtClean="0"/>
              <a:t>HPGe</a:t>
            </a:r>
            <a:r>
              <a:rPr lang="en-US" baseline="0" dirty="0" smtClean="0"/>
              <a:t> has extremely good resolution around 662 keV line</a:t>
            </a:r>
          </a:p>
          <a:p>
            <a:pPr marL="171450" lvl="0" indent="-171450">
              <a:buFont typeface="Arial"/>
              <a:buChar char="•"/>
            </a:pPr>
            <a:r>
              <a:rPr lang="en-US" baseline="0" dirty="0" smtClean="0"/>
              <a:t>Idea is that photons will leave the source, interact once in the xenon via a Compton scatter, creating an S1 and an S2, and then be fully absorbed in the </a:t>
            </a:r>
            <a:r>
              <a:rPr lang="en-US" baseline="0" dirty="0" err="1" smtClean="0"/>
              <a:t>Ge</a:t>
            </a:r>
            <a:endParaRPr lang="en-US" baseline="0" dirty="0" smtClean="0"/>
          </a:p>
          <a:p>
            <a:pPr marL="628650" lvl="1" indent="-171450">
              <a:buFont typeface="Arial"/>
              <a:buChar char="•"/>
            </a:pPr>
            <a:r>
              <a:rPr lang="en-US" baseline="0" dirty="0" smtClean="0"/>
              <a:t>Thus, to find energy just subtract energy deposited in </a:t>
            </a:r>
            <a:r>
              <a:rPr lang="en-US" baseline="0" dirty="0" err="1" smtClean="0"/>
              <a:t>Ge</a:t>
            </a:r>
            <a:r>
              <a:rPr lang="en-US" baseline="0" dirty="0" smtClean="0"/>
              <a:t> from starting photon energy</a:t>
            </a:r>
          </a:p>
          <a:p>
            <a:pPr marL="171450" lvl="0" indent="-171450">
              <a:buFont typeface="Arial"/>
              <a:buChar char="•"/>
            </a:pPr>
            <a:r>
              <a:rPr lang="en-US" baseline="0" dirty="0" smtClean="0"/>
              <a:t>Use coincidence trigger between </a:t>
            </a:r>
            <a:r>
              <a:rPr lang="en-US" baseline="0" dirty="0" err="1" smtClean="0"/>
              <a:t>Lxe</a:t>
            </a:r>
            <a:r>
              <a:rPr lang="en-US" baseline="0" dirty="0" smtClean="0"/>
              <a:t>, specifically the S2, and </a:t>
            </a:r>
            <a:r>
              <a:rPr lang="en-US" baseline="0" dirty="0" err="1" smtClean="0"/>
              <a:t>Ge</a:t>
            </a:r>
            <a:r>
              <a:rPr lang="en-US" baseline="0" dirty="0" smtClean="0"/>
              <a:t> to cut on good events</a:t>
            </a:r>
          </a:p>
          <a:p>
            <a:pPr marL="171450" lvl="0" indent="-171450">
              <a:buFont typeface="Arial"/>
              <a:buChar char="•"/>
            </a:pPr>
            <a:r>
              <a:rPr lang="en-US" baseline="0" dirty="0" smtClean="0"/>
              <a:t>Why is </a:t>
            </a:r>
            <a:r>
              <a:rPr lang="en-US" baseline="0" dirty="0" err="1" smtClean="0"/>
              <a:t>neriX’s</a:t>
            </a:r>
            <a:r>
              <a:rPr lang="en-US" baseline="0" dirty="0" smtClean="0"/>
              <a:t> small size so important?</a:t>
            </a:r>
          </a:p>
          <a:p>
            <a:pPr marL="628650" lvl="1" indent="-171450">
              <a:buFont typeface="Arial"/>
              <a:buChar char="•"/>
            </a:pPr>
            <a:r>
              <a:rPr lang="en-US" baseline="0" dirty="0" smtClean="0"/>
              <a:t>Reduced double scatters since less liquid xenon</a:t>
            </a:r>
          </a:p>
          <a:p>
            <a:pPr marL="628650" lvl="1" indent="-171450">
              <a:buFont typeface="Arial"/>
              <a:buChar char="•"/>
            </a:pPr>
            <a:r>
              <a:rPr lang="en-US" baseline="0" dirty="0" smtClean="0"/>
              <a:t>Reduced accidental scatters with external materials given minimalistic design</a:t>
            </a:r>
            <a:endParaRPr lang="en-US" dirty="0" smtClean="0"/>
          </a:p>
          <a:p>
            <a:endParaRPr lang="en-US" dirty="0" smtClean="0"/>
          </a:p>
          <a:p>
            <a:r>
              <a:rPr lang="en-US" dirty="0" smtClean="0"/>
              <a:t>You have</a:t>
            </a:r>
            <a:r>
              <a:rPr lang="en-US" baseline="0" dirty="0" smtClean="0"/>
              <a:t> heard me say several times how </a:t>
            </a:r>
            <a:r>
              <a:rPr lang="en-US" baseline="0" dirty="0" err="1" smtClean="0"/>
              <a:t>neriX’s</a:t>
            </a:r>
            <a:r>
              <a:rPr lang="en-US" baseline="0" dirty="0" smtClean="0"/>
              <a:t> small size is ideal for this type of measurement – hopefully the reason for this will be clear after this slide!  To determine the light and the charge yield, we are using the Compton coincidence technique.  How we determine the S1, the S2, and the field has already been covered – all that remains is how we determine the energy of the interaction.</a:t>
            </a:r>
          </a:p>
          <a:p>
            <a:endParaRPr lang="en-US" baseline="0" dirty="0" smtClean="0"/>
          </a:p>
          <a:p>
            <a:r>
              <a:rPr lang="en-US" baseline="0" dirty="0" smtClean="0"/>
              <a:t>To do this, we place a Cs-137 source on one side of the detector and a </a:t>
            </a:r>
            <a:r>
              <a:rPr lang="en-US" baseline="0" dirty="0" err="1" smtClean="0"/>
              <a:t>HPGe</a:t>
            </a:r>
            <a:r>
              <a:rPr lang="en-US" baseline="0" dirty="0" smtClean="0"/>
              <a:t> detector on the other side.  The </a:t>
            </a:r>
            <a:r>
              <a:rPr lang="en-US" baseline="0" dirty="0" err="1" smtClean="0"/>
              <a:t>HPGe</a:t>
            </a:r>
            <a:r>
              <a:rPr lang="en-US" baseline="0" dirty="0" smtClean="0"/>
              <a:t> detector is used because it has extremely good energy resolution around the 662 keV line.  The idea is that photons emitted from the source will interact in the LXe via a Compton scatter, creating an S1 and S2, and then be fully absorbed in the </a:t>
            </a:r>
            <a:r>
              <a:rPr lang="en-US" baseline="0" dirty="0" err="1" smtClean="0"/>
              <a:t>HPGe</a:t>
            </a:r>
            <a:r>
              <a:rPr lang="en-US" baseline="0" dirty="0" smtClean="0"/>
              <a:t>.  To cut on good events, we use a coincidence trigger between the LXe, specifically the S2, and </a:t>
            </a:r>
            <a:r>
              <a:rPr lang="en-US" baseline="0" dirty="0" err="1" smtClean="0"/>
              <a:t>HPGe</a:t>
            </a:r>
            <a:r>
              <a:rPr lang="en-US" baseline="0" dirty="0" smtClean="0"/>
              <a:t> signal.  To find the energy of these good events, you simply subtract the energy deposited in the </a:t>
            </a:r>
            <a:r>
              <a:rPr lang="en-US" baseline="0" dirty="0" err="1" smtClean="0"/>
              <a:t>HPGe</a:t>
            </a:r>
            <a:r>
              <a:rPr lang="en-US" baseline="0" dirty="0" smtClean="0"/>
              <a:t> from the known starting energy, which in our case was 662 keV.</a:t>
            </a:r>
          </a:p>
          <a:p>
            <a:endParaRPr lang="en-US" baseline="0" dirty="0" smtClean="0"/>
          </a:p>
          <a:p>
            <a:r>
              <a:rPr lang="en-US" baseline="0" dirty="0" smtClean="0"/>
              <a:t>Because the detector is small and compact, we minimize the chance of double scatters in the detector and because of the minimalistic design outside of the TPC, we reduce the chance of accidental scatters outside of the LXe.</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13</a:t>
            </a:fld>
            <a:endParaRPr lang="en-US"/>
          </a:p>
        </p:txBody>
      </p:sp>
    </p:spTree>
    <p:extLst>
      <p:ext uri="{BB962C8B-B14F-4D97-AF65-F5344CB8AC3E}">
        <p14:creationId xmlns:p14="http://schemas.microsoft.com/office/powerpoint/2010/main" val="262618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Heard me repeat how </a:t>
            </a:r>
            <a:r>
              <a:rPr lang="en-US" dirty="0" err="1" smtClean="0"/>
              <a:t>neriX’s</a:t>
            </a:r>
            <a:r>
              <a:rPr lang="en-US" dirty="0" smtClean="0"/>
              <a:t> small size is ideal for this type of measurement – hopefully after this slide it</a:t>
            </a:r>
            <a:r>
              <a:rPr lang="en-US" baseline="0" dirty="0" smtClean="0"/>
              <a:t> will be clear why!</a:t>
            </a:r>
          </a:p>
          <a:p>
            <a:pPr marL="171450" indent="-171450">
              <a:buFont typeface="Arial"/>
              <a:buChar char="•"/>
            </a:pPr>
            <a:r>
              <a:rPr lang="en-US" baseline="0" dirty="0" smtClean="0"/>
              <a:t>To determine light yield, we must know S1, S2, the field, and the energy</a:t>
            </a:r>
          </a:p>
          <a:p>
            <a:pPr marL="628650" lvl="1" indent="-171450">
              <a:buFont typeface="Arial"/>
              <a:buChar char="•"/>
            </a:pPr>
            <a:r>
              <a:rPr lang="en-US" baseline="0" dirty="0" smtClean="0"/>
              <a:t>Already discussed how to find the first three, so all that remains is determining the energy</a:t>
            </a:r>
          </a:p>
          <a:p>
            <a:pPr marL="628650" lvl="1" indent="-171450">
              <a:buFont typeface="Arial"/>
              <a:buChar char="•"/>
            </a:pPr>
            <a:r>
              <a:rPr lang="en-US" baseline="0" dirty="0" smtClean="0"/>
              <a:t>Will do this via the Compton coincidence technique</a:t>
            </a:r>
          </a:p>
          <a:p>
            <a:pPr marL="171450" lvl="0" indent="-171450">
              <a:buFont typeface="Arial"/>
              <a:buChar char="•"/>
            </a:pPr>
            <a:r>
              <a:rPr lang="en-US" baseline="0" dirty="0" smtClean="0"/>
              <a:t>Place Cs-137 source on one side of detector and </a:t>
            </a:r>
            <a:r>
              <a:rPr lang="en-US" baseline="0" dirty="0" err="1" smtClean="0"/>
              <a:t>HPGe</a:t>
            </a:r>
            <a:r>
              <a:rPr lang="en-US" baseline="0" dirty="0" smtClean="0"/>
              <a:t> on the other</a:t>
            </a:r>
          </a:p>
          <a:p>
            <a:pPr marL="628650" lvl="1" indent="-171450">
              <a:buFont typeface="Arial"/>
              <a:buChar char="•"/>
            </a:pPr>
            <a:r>
              <a:rPr lang="en-US" baseline="0" dirty="0" err="1" smtClean="0"/>
              <a:t>HPGe</a:t>
            </a:r>
            <a:r>
              <a:rPr lang="en-US" baseline="0" dirty="0" smtClean="0"/>
              <a:t> has extremely good resolution around 662 keV line</a:t>
            </a:r>
          </a:p>
          <a:p>
            <a:pPr marL="171450" lvl="0" indent="-171450">
              <a:buFont typeface="Arial"/>
              <a:buChar char="•"/>
            </a:pPr>
            <a:r>
              <a:rPr lang="en-US" baseline="0" dirty="0" smtClean="0"/>
              <a:t>Idea is that photons will leave the source, interact once in the xenon via a Compton scatter, creating an S1 and an S2, and then be fully absorbed in the </a:t>
            </a:r>
            <a:r>
              <a:rPr lang="en-US" baseline="0" dirty="0" err="1" smtClean="0"/>
              <a:t>Ge</a:t>
            </a:r>
            <a:endParaRPr lang="en-US" baseline="0" dirty="0" smtClean="0"/>
          </a:p>
          <a:p>
            <a:pPr marL="628650" lvl="1" indent="-171450">
              <a:buFont typeface="Arial"/>
              <a:buChar char="•"/>
            </a:pPr>
            <a:r>
              <a:rPr lang="en-US" baseline="0" dirty="0" smtClean="0"/>
              <a:t>Thus, to find energy just subtract energy deposited in </a:t>
            </a:r>
            <a:r>
              <a:rPr lang="en-US" baseline="0" dirty="0" err="1" smtClean="0"/>
              <a:t>Ge</a:t>
            </a:r>
            <a:r>
              <a:rPr lang="en-US" baseline="0" dirty="0" smtClean="0"/>
              <a:t> from starting photon energy</a:t>
            </a:r>
          </a:p>
          <a:p>
            <a:pPr marL="171450" lvl="0" indent="-171450">
              <a:buFont typeface="Arial"/>
              <a:buChar char="•"/>
            </a:pPr>
            <a:r>
              <a:rPr lang="en-US" baseline="0" dirty="0" smtClean="0"/>
              <a:t>Use coincidence trigger between </a:t>
            </a:r>
            <a:r>
              <a:rPr lang="en-US" baseline="0" dirty="0" err="1" smtClean="0"/>
              <a:t>Lxe</a:t>
            </a:r>
            <a:r>
              <a:rPr lang="en-US" baseline="0" dirty="0" smtClean="0"/>
              <a:t>, specifically the S2, and </a:t>
            </a:r>
            <a:r>
              <a:rPr lang="en-US" baseline="0" dirty="0" err="1" smtClean="0"/>
              <a:t>Ge</a:t>
            </a:r>
            <a:r>
              <a:rPr lang="en-US" baseline="0" dirty="0" smtClean="0"/>
              <a:t> to cut on good events</a:t>
            </a:r>
          </a:p>
          <a:p>
            <a:pPr marL="171450" lvl="0" indent="-171450">
              <a:buFont typeface="Arial"/>
              <a:buChar char="•"/>
            </a:pPr>
            <a:r>
              <a:rPr lang="en-US" baseline="0" dirty="0" smtClean="0"/>
              <a:t>Why is </a:t>
            </a:r>
            <a:r>
              <a:rPr lang="en-US" baseline="0" dirty="0" err="1" smtClean="0"/>
              <a:t>neriX’s</a:t>
            </a:r>
            <a:r>
              <a:rPr lang="en-US" baseline="0" dirty="0" smtClean="0"/>
              <a:t> small size so important?</a:t>
            </a:r>
          </a:p>
          <a:p>
            <a:pPr marL="628650" lvl="1" indent="-171450">
              <a:buFont typeface="Arial"/>
              <a:buChar char="•"/>
            </a:pPr>
            <a:r>
              <a:rPr lang="en-US" baseline="0" dirty="0" smtClean="0"/>
              <a:t>Reduced double scatters since less liquid xenon</a:t>
            </a:r>
          </a:p>
          <a:p>
            <a:pPr marL="628650" lvl="1" indent="-171450">
              <a:buFont typeface="Arial"/>
              <a:buChar char="•"/>
            </a:pPr>
            <a:r>
              <a:rPr lang="en-US" baseline="0" dirty="0" smtClean="0"/>
              <a:t>Reduced accidental scatters with external materials given minimalistic design</a:t>
            </a:r>
            <a:endParaRPr lang="en-US" dirty="0" smtClean="0"/>
          </a:p>
          <a:p>
            <a:endParaRPr lang="en-US" dirty="0" smtClean="0"/>
          </a:p>
          <a:p>
            <a:r>
              <a:rPr lang="en-US" dirty="0" smtClean="0"/>
              <a:t>You have</a:t>
            </a:r>
            <a:r>
              <a:rPr lang="en-US" baseline="0" dirty="0" smtClean="0"/>
              <a:t> heard me say several times how </a:t>
            </a:r>
            <a:r>
              <a:rPr lang="en-US" baseline="0" dirty="0" err="1" smtClean="0"/>
              <a:t>neriX’s</a:t>
            </a:r>
            <a:r>
              <a:rPr lang="en-US" baseline="0" dirty="0" smtClean="0"/>
              <a:t> small size is ideal for this type of measurement – hopefully the reason for this will be clear after this slide!  To determine the light and the charge yield, we are using the Compton coincidence technique.  How we determine the S1, the S2, and the field has already been covered – all that remains is how we determine the energy of the interaction.</a:t>
            </a:r>
          </a:p>
          <a:p>
            <a:endParaRPr lang="en-US" baseline="0" dirty="0" smtClean="0"/>
          </a:p>
          <a:p>
            <a:r>
              <a:rPr lang="en-US" baseline="0" dirty="0" smtClean="0"/>
              <a:t>To do this, we place a Cs-137 source on one side of the detector and a </a:t>
            </a:r>
            <a:r>
              <a:rPr lang="en-US" baseline="0" dirty="0" err="1" smtClean="0"/>
              <a:t>HPGe</a:t>
            </a:r>
            <a:r>
              <a:rPr lang="en-US" baseline="0" dirty="0" smtClean="0"/>
              <a:t> detector on the other side.  The </a:t>
            </a:r>
            <a:r>
              <a:rPr lang="en-US" baseline="0" dirty="0" err="1" smtClean="0"/>
              <a:t>HPGe</a:t>
            </a:r>
            <a:r>
              <a:rPr lang="en-US" baseline="0" dirty="0" smtClean="0"/>
              <a:t> detector is used because it has extremely good energy resolution around the 662 keV line.  The idea is that photons emitted from the source will interact in the LXe via a Compton scatter, creating an S1 and S2, and then be fully absorbed in the </a:t>
            </a:r>
            <a:r>
              <a:rPr lang="en-US" baseline="0" dirty="0" err="1" smtClean="0"/>
              <a:t>HPGe</a:t>
            </a:r>
            <a:r>
              <a:rPr lang="en-US" baseline="0" dirty="0" smtClean="0"/>
              <a:t>.  To cut on good events, we use a coincidence trigger between the LXe, specifically the S2, and </a:t>
            </a:r>
            <a:r>
              <a:rPr lang="en-US" baseline="0" dirty="0" err="1" smtClean="0"/>
              <a:t>HPGe</a:t>
            </a:r>
            <a:r>
              <a:rPr lang="en-US" baseline="0" dirty="0" smtClean="0"/>
              <a:t> signal.  To find the energy of these good events, you simply subtract the energy deposited in the </a:t>
            </a:r>
            <a:r>
              <a:rPr lang="en-US" baseline="0" dirty="0" err="1" smtClean="0"/>
              <a:t>HPGe</a:t>
            </a:r>
            <a:r>
              <a:rPr lang="en-US" baseline="0" dirty="0" smtClean="0"/>
              <a:t> from the known starting energy, which in our case was 662 keV.</a:t>
            </a:r>
          </a:p>
          <a:p>
            <a:endParaRPr lang="en-US" baseline="0" dirty="0" smtClean="0"/>
          </a:p>
          <a:p>
            <a:r>
              <a:rPr lang="en-US" baseline="0" dirty="0" smtClean="0"/>
              <a:t>Because the detector is small and compact, we minimize the chance of double scatters in the detector and because of the minimalistic design outside of the TPC, we reduce the chance of accidental scatters outside of the LXe.</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14</a:t>
            </a:fld>
            <a:endParaRPr lang="en-US"/>
          </a:p>
        </p:txBody>
      </p:sp>
    </p:spTree>
    <p:extLst>
      <p:ext uri="{BB962C8B-B14F-4D97-AF65-F5344CB8AC3E}">
        <p14:creationId xmlns:p14="http://schemas.microsoft.com/office/powerpoint/2010/main" val="2626187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Heard me repeat how </a:t>
            </a:r>
            <a:r>
              <a:rPr lang="en-US" dirty="0" err="1" smtClean="0"/>
              <a:t>neriX’s</a:t>
            </a:r>
            <a:r>
              <a:rPr lang="en-US" dirty="0" smtClean="0"/>
              <a:t> small size is ideal for this type of measurement – hopefully after this slide it</a:t>
            </a:r>
            <a:r>
              <a:rPr lang="en-US" baseline="0" dirty="0" smtClean="0"/>
              <a:t> will be clear why!</a:t>
            </a:r>
          </a:p>
          <a:p>
            <a:pPr marL="171450" indent="-171450">
              <a:buFont typeface="Arial"/>
              <a:buChar char="•"/>
            </a:pPr>
            <a:r>
              <a:rPr lang="en-US" baseline="0" dirty="0" smtClean="0"/>
              <a:t>To determine light yield, we must know S1, S2, the field, and the energy</a:t>
            </a:r>
          </a:p>
          <a:p>
            <a:pPr marL="628650" lvl="1" indent="-171450">
              <a:buFont typeface="Arial"/>
              <a:buChar char="•"/>
            </a:pPr>
            <a:r>
              <a:rPr lang="en-US" baseline="0" dirty="0" smtClean="0"/>
              <a:t>Already discussed how to find the first three, so all that remains is determining the energy</a:t>
            </a:r>
          </a:p>
          <a:p>
            <a:pPr marL="628650" lvl="1" indent="-171450">
              <a:buFont typeface="Arial"/>
              <a:buChar char="•"/>
            </a:pPr>
            <a:r>
              <a:rPr lang="en-US" baseline="0" dirty="0" smtClean="0"/>
              <a:t>Will do this via the Compton coincidence technique</a:t>
            </a:r>
          </a:p>
          <a:p>
            <a:pPr marL="171450" lvl="0" indent="-171450">
              <a:buFont typeface="Arial"/>
              <a:buChar char="•"/>
            </a:pPr>
            <a:r>
              <a:rPr lang="en-US" baseline="0" dirty="0" smtClean="0"/>
              <a:t>Place Cs-137 source on one side of detector and </a:t>
            </a:r>
            <a:r>
              <a:rPr lang="en-US" baseline="0" dirty="0" err="1" smtClean="0"/>
              <a:t>HPGe</a:t>
            </a:r>
            <a:r>
              <a:rPr lang="en-US" baseline="0" dirty="0" smtClean="0"/>
              <a:t> on the other</a:t>
            </a:r>
          </a:p>
          <a:p>
            <a:pPr marL="628650" lvl="1" indent="-171450">
              <a:buFont typeface="Arial"/>
              <a:buChar char="•"/>
            </a:pPr>
            <a:r>
              <a:rPr lang="en-US" baseline="0" dirty="0" err="1" smtClean="0"/>
              <a:t>HPGe</a:t>
            </a:r>
            <a:r>
              <a:rPr lang="en-US" baseline="0" dirty="0" smtClean="0"/>
              <a:t> has extremely good resolution around 662 keV line</a:t>
            </a:r>
          </a:p>
          <a:p>
            <a:pPr marL="171450" lvl="0" indent="-171450">
              <a:buFont typeface="Arial"/>
              <a:buChar char="•"/>
            </a:pPr>
            <a:r>
              <a:rPr lang="en-US" baseline="0" dirty="0" smtClean="0"/>
              <a:t>Idea is that photons will leave the source, interact once in the xenon via a Compton scatter, creating an S1 and an S2, and then be fully absorbed in the </a:t>
            </a:r>
            <a:r>
              <a:rPr lang="en-US" baseline="0" dirty="0" err="1" smtClean="0"/>
              <a:t>Ge</a:t>
            </a:r>
            <a:endParaRPr lang="en-US" baseline="0" dirty="0" smtClean="0"/>
          </a:p>
          <a:p>
            <a:pPr marL="628650" lvl="1" indent="-171450">
              <a:buFont typeface="Arial"/>
              <a:buChar char="•"/>
            </a:pPr>
            <a:r>
              <a:rPr lang="en-US" baseline="0" dirty="0" smtClean="0"/>
              <a:t>Thus, to find energy just subtract energy deposited in </a:t>
            </a:r>
            <a:r>
              <a:rPr lang="en-US" baseline="0" dirty="0" err="1" smtClean="0"/>
              <a:t>Ge</a:t>
            </a:r>
            <a:r>
              <a:rPr lang="en-US" baseline="0" dirty="0" smtClean="0"/>
              <a:t> from starting photon energy</a:t>
            </a:r>
          </a:p>
          <a:p>
            <a:pPr marL="171450" lvl="0" indent="-171450">
              <a:buFont typeface="Arial"/>
              <a:buChar char="•"/>
            </a:pPr>
            <a:r>
              <a:rPr lang="en-US" baseline="0" dirty="0" smtClean="0"/>
              <a:t>Use coincidence trigger between </a:t>
            </a:r>
            <a:r>
              <a:rPr lang="en-US" baseline="0" dirty="0" err="1" smtClean="0"/>
              <a:t>Lxe</a:t>
            </a:r>
            <a:r>
              <a:rPr lang="en-US" baseline="0" dirty="0" smtClean="0"/>
              <a:t>, specifically the S2, and </a:t>
            </a:r>
            <a:r>
              <a:rPr lang="en-US" baseline="0" dirty="0" err="1" smtClean="0"/>
              <a:t>Ge</a:t>
            </a:r>
            <a:r>
              <a:rPr lang="en-US" baseline="0" dirty="0" smtClean="0"/>
              <a:t> to cut on good events</a:t>
            </a:r>
          </a:p>
          <a:p>
            <a:pPr marL="171450" lvl="0" indent="-171450">
              <a:buFont typeface="Arial"/>
              <a:buChar char="•"/>
            </a:pPr>
            <a:r>
              <a:rPr lang="en-US" baseline="0" dirty="0" smtClean="0"/>
              <a:t>Why is </a:t>
            </a:r>
            <a:r>
              <a:rPr lang="en-US" baseline="0" dirty="0" err="1" smtClean="0"/>
              <a:t>neriX’s</a:t>
            </a:r>
            <a:r>
              <a:rPr lang="en-US" baseline="0" dirty="0" smtClean="0"/>
              <a:t> small size so important?</a:t>
            </a:r>
          </a:p>
          <a:p>
            <a:pPr marL="628650" lvl="1" indent="-171450">
              <a:buFont typeface="Arial"/>
              <a:buChar char="•"/>
            </a:pPr>
            <a:r>
              <a:rPr lang="en-US" baseline="0" dirty="0" smtClean="0"/>
              <a:t>Reduced double scatters since less liquid xenon</a:t>
            </a:r>
          </a:p>
          <a:p>
            <a:pPr marL="628650" lvl="1" indent="-171450">
              <a:buFont typeface="Arial"/>
              <a:buChar char="•"/>
            </a:pPr>
            <a:r>
              <a:rPr lang="en-US" baseline="0" dirty="0" smtClean="0"/>
              <a:t>Reduced accidental scatters with external materials given minimalistic design</a:t>
            </a:r>
            <a:endParaRPr lang="en-US" dirty="0" smtClean="0"/>
          </a:p>
          <a:p>
            <a:endParaRPr lang="en-US" dirty="0" smtClean="0"/>
          </a:p>
          <a:p>
            <a:r>
              <a:rPr lang="en-US" dirty="0" smtClean="0"/>
              <a:t>You have</a:t>
            </a:r>
            <a:r>
              <a:rPr lang="en-US" baseline="0" dirty="0" smtClean="0"/>
              <a:t> heard me say several times how </a:t>
            </a:r>
            <a:r>
              <a:rPr lang="en-US" baseline="0" dirty="0" err="1" smtClean="0"/>
              <a:t>neriX’s</a:t>
            </a:r>
            <a:r>
              <a:rPr lang="en-US" baseline="0" dirty="0" smtClean="0"/>
              <a:t> small size is ideal for this type of measurement – hopefully the reason for this will be clear after this slide!  To determine the light and the charge yield, we are using the Compton coincidence technique.  How we determine the S1, the S2, and the field has already been covered – all that remains is how we determine the energy of the interaction.</a:t>
            </a:r>
          </a:p>
          <a:p>
            <a:endParaRPr lang="en-US" baseline="0" dirty="0" smtClean="0"/>
          </a:p>
          <a:p>
            <a:r>
              <a:rPr lang="en-US" baseline="0" dirty="0" smtClean="0"/>
              <a:t>To do this, we place a Cs-137 source on one side of the detector and a </a:t>
            </a:r>
            <a:r>
              <a:rPr lang="en-US" baseline="0" dirty="0" err="1" smtClean="0"/>
              <a:t>HPGe</a:t>
            </a:r>
            <a:r>
              <a:rPr lang="en-US" baseline="0" dirty="0" smtClean="0"/>
              <a:t> detector on the other side.  The </a:t>
            </a:r>
            <a:r>
              <a:rPr lang="en-US" baseline="0" dirty="0" err="1" smtClean="0"/>
              <a:t>HPGe</a:t>
            </a:r>
            <a:r>
              <a:rPr lang="en-US" baseline="0" dirty="0" smtClean="0"/>
              <a:t> detector is used because it has extremely good energy resolution around the 662 keV line.  The idea is that photons emitted from the source will interact in the LXe via a Compton scatter, creating an S1 and S2, and then be fully absorbed in the </a:t>
            </a:r>
            <a:r>
              <a:rPr lang="en-US" baseline="0" dirty="0" err="1" smtClean="0"/>
              <a:t>HPGe</a:t>
            </a:r>
            <a:r>
              <a:rPr lang="en-US" baseline="0" dirty="0" smtClean="0"/>
              <a:t>.  To cut on good events, we use a coincidence trigger between the LXe, specifically the S2, and </a:t>
            </a:r>
            <a:r>
              <a:rPr lang="en-US" baseline="0" dirty="0" err="1" smtClean="0"/>
              <a:t>HPGe</a:t>
            </a:r>
            <a:r>
              <a:rPr lang="en-US" baseline="0" dirty="0" smtClean="0"/>
              <a:t> signal.  To find the energy of these good events, you simply subtract the energy deposited in the </a:t>
            </a:r>
            <a:r>
              <a:rPr lang="en-US" baseline="0" dirty="0" err="1" smtClean="0"/>
              <a:t>HPGe</a:t>
            </a:r>
            <a:r>
              <a:rPr lang="en-US" baseline="0" dirty="0" smtClean="0"/>
              <a:t> from the known starting energy, which in our case was 662 keV.</a:t>
            </a:r>
          </a:p>
          <a:p>
            <a:endParaRPr lang="en-US" baseline="0" dirty="0" smtClean="0"/>
          </a:p>
          <a:p>
            <a:r>
              <a:rPr lang="en-US" baseline="0" dirty="0" smtClean="0"/>
              <a:t>Because the detector is small and compact, we minimize the chance of double scatters in the detector and because of the minimalistic design outside of the TPC, we reduce the chance of accidental scatters outside of the LXe.</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15</a:t>
            </a:fld>
            <a:endParaRPr lang="en-US"/>
          </a:p>
        </p:txBody>
      </p:sp>
    </p:spTree>
    <p:extLst>
      <p:ext uri="{BB962C8B-B14F-4D97-AF65-F5344CB8AC3E}">
        <p14:creationId xmlns:p14="http://schemas.microsoft.com/office/powerpoint/2010/main" val="2626187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Before continuing, I would like to note</a:t>
            </a:r>
            <a:r>
              <a:rPr lang="en-US" baseline="0" dirty="0" smtClean="0"/>
              <a:t> that ALL DATA ARE PRELIMINARY</a:t>
            </a:r>
            <a:endParaRPr lang="en-US" dirty="0" smtClean="0"/>
          </a:p>
          <a:p>
            <a:pPr marL="171450" indent="-171450">
              <a:buFont typeface="Arial"/>
              <a:buChar char="•"/>
            </a:pPr>
            <a:r>
              <a:rPr lang="en-US" dirty="0" smtClean="0"/>
              <a:t>Shown here are our two coincidence spectra at a single drift field</a:t>
            </a:r>
          </a:p>
          <a:p>
            <a:pPr marL="171450" indent="-171450">
              <a:buFont typeface="Arial"/>
              <a:buChar char="•"/>
            </a:pPr>
            <a:r>
              <a:rPr lang="en-US" dirty="0" smtClean="0"/>
              <a:t>On the y-axis of each is the energy</a:t>
            </a:r>
            <a:r>
              <a:rPr lang="en-US" baseline="0" dirty="0" smtClean="0"/>
              <a:t> deposited in the </a:t>
            </a:r>
            <a:r>
              <a:rPr lang="en-US" baseline="0" dirty="0" err="1" smtClean="0"/>
              <a:t>Ge</a:t>
            </a:r>
            <a:r>
              <a:rPr lang="en-US" baseline="0" dirty="0" smtClean="0"/>
              <a:t> subtracted from the starting energy of the photon</a:t>
            </a:r>
          </a:p>
          <a:p>
            <a:pPr marL="171450" indent="-171450">
              <a:buFont typeface="Arial"/>
              <a:buChar char="•"/>
            </a:pPr>
            <a:r>
              <a:rPr lang="en-US" baseline="0" dirty="0" smtClean="0"/>
              <a:t>X-axis on the left plot is S1 and x-axis on right plot is S2 signal</a:t>
            </a:r>
          </a:p>
          <a:p>
            <a:pPr marL="171450" indent="-171450">
              <a:buFont typeface="Arial"/>
              <a:buChar char="•"/>
            </a:pPr>
            <a:r>
              <a:rPr lang="en-US" baseline="0" dirty="0" smtClean="0"/>
              <a:t>We project this spectra into S1 and S2 space after making energy cuts and the resulting plot can be seen below each spectrum</a:t>
            </a:r>
          </a:p>
          <a:p>
            <a:pPr marL="171450" indent="-171450">
              <a:buFont typeface="Arial"/>
              <a:buChar char="•"/>
            </a:pPr>
            <a:r>
              <a:rPr lang="en-US" baseline="0" dirty="0" smtClean="0"/>
              <a:t>Finally, to determine the yield, we fit these final spectra with a Gaussian</a:t>
            </a:r>
          </a:p>
          <a:p>
            <a:pPr marL="628650" lvl="1" indent="-171450">
              <a:buFont typeface="Arial"/>
              <a:buChar char="•"/>
            </a:pPr>
            <a:r>
              <a:rPr lang="en-US" baseline="0" dirty="0" smtClean="0"/>
              <a:t>This procedure continued down to 1 keV</a:t>
            </a:r>
            <a:endParaRPr lang="en-US" dirty="0" smtClean="0"/>
          </a:p>
          <a:p>
            <a:endParaRPr lang="en-US" dirty="0" smtClean="0"/>
          </a:p>
          <a:p>
            <a:r>
              <a:rPr lang="en-US" dirty="0" smtClean="0"/>
              <a:t>The two top figures</a:t>
            </a:r>
            <a:r>
              <a:rPr lang="en-US" baseline="0" dirty="0" smtClean="0"/>
              <a:t> on this slide are sample coincidence spectra.  On the y-axis of each is the energy deposited in the LXe (determined by subtracting the energy deposited in </a:t>
            </a:r>
            <a:r>
              <a:rPr lang="en-US" baseline="0" dirty="0" err="1" smtClean="0"/>
              <a:t>HPGe</a:t>
            </a:r>
            <a:r>
              <a:rPr lang="en-US" baseline="0" dirty="0" smtClean="0"/>
              <a:t> from the initial energy of the photon) while the x-axis on the left plot is the S1 signal and x-axis on the right plot is the S2 signal.  </a:t>
            </a:r>
          </a:p>
          <a:p>
            <a:endParaRPr lang="en-US" baseline="0" dirty="0" smtClean="0"/>
          </a:p>
          <a:p>
            <a:r>
              <a:rPr lang="en-US" baseline="0" dirty="0" smtClean="0"/>
              <a:t>Below these are the projections of the above plots into S1 and S2 space, respectively AFTER a cut in the energy.  To determine the light and the charge yield at a certain energy and drift field, you simply fit these spectra.  </a:t>
            </a:r>
          </a:p>
        </p:txBody>
      </p:sp>
      <p:sp>
        <p:nvSpPr>
          <p:cNvPr id="4" name="Slide Number Placeholder 3"/>
          <p:cNvSpPr>
            <a:spLocks noGrp="1"/>
          </p:cNvSpPr>
          <p:nvPr>
            <p:ph type="sldNum" sz="quarter" idx="10"/>
          </p:nvPr>
        </p:nvSpPr>
        <p:spPr/>
        <p:txBody>
          <a:bodyPr/>
          <a:lstStyle/>
          <a:p>
            <a:fld id="{65102967-BEC4-0F46-A022-1564C826E33F}" type="slidenum">
              <a:rPr lang="en-US" smtClean="0"/>
              <a:t>16</a:t>
            </a:fld>
            <a:endParaRPr lang="en-US"/>
          </a:p>
        </p:txBody>
      </p:sp>
    </p:spTree>
    <p:extLst>
      <p:ext uri="{BB962C8B-B14F-4D97-AF65-F5344CB8AC3E}">
        <p14:creationId xmlns:p14="http://schemas.microsoft.com/office/powerpoint/2010/main" val="21815857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By looking at each energy slice at each field, you produce the following light and charge yield plots</a:t>
            </a:r>
          </a:p>
          <a:p>
            <a:pPr marL="628650" lvl="1" indent="-171450">
              <a:buFont typeface="Arial"/>
              <a:buChar char="•"/>
            </a:pPr>
            <a:r>
              <a:rPr lang="en-US" dirty="0" smtClean="0"/>
              <a:t>Again, THESE</a:t>
            </a:r>
            <a:r>
              <a:rPr lang="en-US" baseline="0" dirty="0" smtClean="0"/>
              <a:t> RESULTS ARE PRELIMINARY AND SUBJECT TO CHANGE</a:t>
            </a:r>
          </a:p>
          <a:p>
            <a:pPr marL="171450" lvl="0" indent="-171450">
              <a:buFont typeface="Arial"/>
              <a:buChar char="•"/>
            </a:pPr>
            <a:r>
              <a:rPr lang="en-US" baseline="0" dirty="0" smtClean="0"/>
              <a:t>On the x-axis for each plot is the recoil energy and on the y-axis of the left plot is the light yield and on the y-axis of the right plot is the charge yield</a:t>
            </a:r>
          </a:p>
          <a:p>
            <a:pPr marL="171450" lvl="0" indent="-171450">
              <a:buFont typeface="Arial"/>
              <a:buChar char="•"/>
            </a:pPr>
            <a:r>
              <a:rPr lang="en-US" baseline="0" dirty="0" smtClean="0"/>
              <a:t>The different color marks represent the different drift fields used</a:t>
            </a:r>
          </a:p>
          <a:p>
            <a:pPr marL="171450" lvl="0" indent="-171450">
              <a:buFont typeface="Arial"/>
              <a:buChar char="•"/>
            </a:pPr>
            <a:r>
              <a:rPr lang="en-US" baseline="0" dirty="0" smtClean="0"/>
              <a:t>While these plots only go down to 3 keV, we did measure down to 1 keV</a:t>
            </a:r>
          </a:p>
          <a:p>
            <a:pPr marL="171450" lvl="0" indent="-171450">
              <a:buFont typeface="Arial"/>
              <a:buChar char="•"/>
            </a:pPr>
            <a:r>
              <a:rPr lang="en-US" baseline="0" dirty="0" smtClean="0"/>
              <a:t>We are still working on finalizing our low energy analysis and our absolute yield determination</a:t>
            </a:r>
            <a:endParaRPr lang="en-US" dirty="0" smtClean="0"/>
          </a:p>
          <a:p>
            <a:endParaRPr lang="en-US" dirty="0" smtClean="0"/>
          </a:p>
          <a:p>
            <a:r>
              <a:rPr lang="en-US" dirty="0" smtClean="0"/>
              <a:t>By looking at each energy slice at each field you can produce the following yield plots and these are the preliminary results for our measurement of the light and charge</a:t>
            </a:r>
            <a:r>
              <a:rPr lang="en-US" baseline="0" dirty="0" smtClean="0"/>
              <a:t> yield of LXe.</a:t>
            </a:r>
            <a:r>
              <a:rPr lang="en-US" dirty="0" smtClean="0"/>
              <a:t>  On the y-axis is light yield for the left plot and the absolute charge yield for the right plot.  The absolute yield means that we have accounted for extraction efficiency</a:t>
            </a:r>
            <a:r>
              <a:rPr lang="en-US" baseline="0" dirty="0" smtClean="0"/>
              <a:t>.  On the x-axis for both plots is the energy of the interaction in the xenon.  The different color marks represent the different drift fields used</a:t>
            </a:r>
            <a:r>
              <a:rPr lang="en-US" dirty="0" smtClean="0"/>
              <a:t>.  </a:t>
            </a:r>
            <a:r>
              <a:rPr lang="en-US" baseline="0" dirty="0" smtClean="0"/>
              <a:t>Please note that while these plots only go as low as 3 keV, we did measure down to 1 keV.</a:t>
            </a:r>
          </a:p>
          <a:p>
            <a:endParaRPr lang="en-US" baseline="0" dirty="0" smtClean="0"/>
          </a:p>
          <a:p>
            <a:r>
              <a:rPr lang="en-US" baseline="0" dirty="0" smtClean="0"/>
              <a:t>Still working on absolute light yield – must account for light collection efficiency which is an ongoing analysis.</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17</a:t>
            </a:fld>
            <a:endParaRPr lang="en-US"/>
          </a:p>
        </p:txBody>
      </p:sp>
    </p:spTree>
    <p:extLst>
      <p:ext uri="{BB962C8B-B14F-4D97-AF65-F5344CB8AC3E}">
        <p14:creationId xmlns:p14="http://schemas.microsoft.com/office/powerpoint/2010/main" val="15314482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Prerequisite for yield</a:t>
            </a:r>
            <a:r>
              <a:rPr lang="en-US" baseline="0" dirty="0" smtClean="0"/>
              <a:t> measurement is ability to detect single photoelectrons and electrons</a:t>
            </a:r>
          </a:p>
          <a:p>
            <a:pPr marL="171450" indent="-171450">
              <a:buFont typeface="Arial"/>
              <a:buChar char="•"/>
            </a:pPr>
            <a:r>
              <a:rPr lang="en-US" baseline="0" dirty="0" smtClean="0"/>
              <a:t>neriX PMTs at relatively low gain (4-7*10^5 e-) so additional steps required to determine SPE gain</a:t>
            </a:r>
          </a:p>
          <a:p>
            <a:pPr marL="628650" lvl="1" indent="-171450">
              <a:buFont typeface="Arial"/>
              <a:buChar char="•"/>
            </a:pPr>
            <a:r>
              <a:rPr lang="en-US" baseline="0" dirty="0" smtClean="0"/>
              <a:t>The final product of the SPE gain determination is located in the top right figure in blue</a:t>
            </a:r>
          </a:p>
          <a:p>
            <a:pPr marL="628650" lvl="1" indent="-171450">
              <a:buFont typeface="Arial"/>
              <a:buChar char="•"/>
            </a:pPr>
            <a:endParaRPr lang="en-US" baseline="0" dirty="0" smtClean="0"/>
          </a:p>
          <a:p>
            <a:pPr marL="171450" lvl="0" indent="-171450">
              <a:buFont typeface="Arial"/>
              <a:buChar char="•"/>
            </a:pPr>
            <a:r>
              <a:rPr lang="en-US" baseline="0" dirty="0" smtClean="0"/>
              <a:t>Able to determine gain of single electrons</a:t>
            </a:r>
          </a:p>
          <a:p>
            <a:pPr marL="628650" lvl="1" indent="-171450">
              <a:buFont typeface="Arial"/>
              <a:buChar char="•"/>
            </a:pPr>
            <a:r>
              <a:rPr lang="en-US" baseline="0" dirty="0" smtClean="0"/>
              <a:t>Large S2 events produce enough light to free electrons from the gate and cathode grid</a:t>
            </a:r>
          </a:p>
          <a:p>
            <a:pPr marL="628650" lvl="1" indent="-171450">
              <a:buFont typeface="Arial"/>
              <a:buChar char="•"/>
            </a:pPr>
            <a:r>
              <a:rPr lang="en-US" baseline="0" dirty="0" smtClean="0"/>
              <a:t>These electrons are drifted through the TPC and create additional S2 signals after the main S2</a:t>
            </a:r>
          </a:p>
          <a:p>
            <a:pPr marL="1085850" lvl="2" indent="-171450">
              <a:buFont typeface="Arial"/>
              <a:buChar char="•"/>
            </a:pPr>
            <a:r>
              <a:rPr lang="en-US" baseline="0" dirty="0" smtClean="0"/>
              <a:t>In the bottom center plot, you can see the peaks in time after the main S2</a:t>
            </a:r>
            <a:endParaRPr lang="en-US" dirty="0" smtClean="0"/>
          </a:p>
          <a:p>
            <a:endParaRPr lang="en-US" dirty="0" smtClean="0"/>
          </a:p>
          <a:p>
            <a:r>
              <a:rPr lang="en-US" dirty="0" smtClean="0"/>
              <a:t>One necessary</a:t>
            </a:r>
            <a:r>
              <a:rPr lang="en-US" baseline="0" dirty="0" smtClean="0"/>
              <a:t> feature of the detector is the ability to detect single photoelectrons and electrons.  neriX PMTs operate at relatively low gains compared to most experiments (4-7 x 10^5) which requires additional steps in the calibration.  To start, a background measurement is made, followed by a measurement at a very low LED light level such that no photons are seen most of the time.  We then make a coincidence cut to remove a large portion of null events in both samples (grey in the histogram being with the LED and purple in the histogram being the background)  and then finally background subtract resulting in the blue </a:t>
            </a:r>
            <a:r>
              <a:rPr lang="en-US" baseline="0" dirty="0" err="1" smtClean="0"/>
              <a:t>specturm</a:t>
            </a:r>
            <a:r>
              <a:rPr lang="en-US" baseline="0" dirty="0" smtClean="0"/>
              <a:t>.  The mean of the resulting distribution is taken to be the value of the gain.</a:t>
            </a:r>
          </a:p>
          <a:p>
            <a:endParaRPr lang="en-US" baseline="0" dirty="0" smtClean="0"/>
          </a:p>
          <a:p>
            <a:r>
              <a:rPr lang="en-US" baseline="0" dirty="0" smtClean="0"/>
              <a:t>We are also able to determine the gain of a single electron.  After large S2 events, some of the emitted photons will actually release electrons from the cathode and gate mesh.  These electrons will then travel via the drift field back to the liquid gas boundary where they are accelerated through. We therefore make a time cut after our main S2 signal to find these single electron events.  This process can also be used to calculate the drift velocity of the electrons through xenon by comparing the time it takes to produce the S2 for electrons freed from the gate (red peak in the bottom left histogram) and the cathode (blue peak in the histogram).</a:t>
            </a:r>
            <a:endParaRPr lang="en-US" dirty="0" smtClean="0"/>
          </a:p>
          <a:p>
            <a:endParaRPr lang="en-US" dirty="0" smtClean="0"/>
          </a:p>
          <a:p>
            <a:endParaRPr lang="en-US" dirty="0" smtClean="0"/>
          </a:p>
          <a:p>
            <a:r>
              <a:rPr lang="en-US" dirty="0" smtClean="0"/>
              <a:t>Also use the photoionization to measure the drift velocity at given fields</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19</a:t>
            </a:fld>
            <a:endParaRPr lang="en-US"/>
          </a:p>
        </p:txBody>
      </p:sp>
    </p:spTree>
    <p:extLst>
      <p:ext uri="{BB962C8B-B14F-4D97-AF65-F5344CB8AC3E}">
        <p14:creationId xmlns:p14="http://schemas.microsoft.com/office/powerpoint/2010/main" val="13133261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neriX</a:t>
            </a:r>
            <a:r>
              <a:rPr lang="en-US" baseline="0" dirty="0" smtClean="0"/>
              <a:t> is able to reconstruct position in three dimensions</a:t>
            </a:r>
          </a:p>
          <a:p>
            <a:pPr marL="171450" indent="-171450">
              <a:buFont typeface="Arial"/>
              <a:buChar char="•"/>
            </a:pPr>
            <a:r>
              <a:rPr lang="en-US" baseline="0" dirty="0" smtClean="0"/>
              <a:t>Use FANN open source library to train neural network on simulated S2 events</a:t>
            </a:r>
          </a:p>
          <a:p>
            <a:pPr marL="171450" indent="-171450">
              <a:buFont typeface="Arial"/>
              <a:buChar char="•"/>
            </a:pPr>
            <a:r>
              <a:rPr lang="en-US" baseline="0" dirty="0" smtClean="0"/>
              <a:t>FANN acts like a black box during processing – takes in normalized amount of proportional light seen by each PMT and outputs an XY position</a:t>
            </a:r>
          </a:p>
          <a:p>
            <a:pPr marL="171450" indent="-171450">
              <a:buFont typeface="Arial"/>
              <a:buChar char="•"/>
            </a:pPr>
            <a:r>
              <a:rPr lang="en-US" baseline="0" dirty="0" smtClean="0"/>
              <a:t>Center plot is a test of the FANN reconstruction</a:t>
            </a:r>
          </a:p>
          <a:p>
            <a:pPr marL="628650" lvl="1" indent="-171450">
              <a:buFont typeface="Arial"/>
              <a:buChar char="•"/>
            </a:pPr>
            <a:r>
              <a:rPr lang="en-US" baseline="0" dirty="0" smtClean="0"/>
              <a:t>X-axis is the simulated radius and y-axis is reconstructed radius</a:t>
            </a:r>
          </a:p>
          <a:p>
            <a:pPr marL="628650" lvl="1" indent="-171450">
              <a:buFont typeface="Arial"/>
              <a:buChar char="•"/>
            </a:pPr>
            <a:r>
              <a:rPr lang="en-US" baseline="0" dirty="0" smtClean="0"/>
              <a:t>Very good agreement up to 18 mm and in fact an average error of 0.5 mm</a:t>
            </a:r>
          </a:p>
          <a:p>
            <a:pPr marL="628650" lvl="1" indent="-171450">
              <a:buFont typeface="Arial"/>
              <a:buChar char="•"/>
            </a:pPr>
            <a:r>
              <a:rPr lang="en-US" baseline="0" dirty="0" smtClean="0"/>
              <a:t>Radius of detector is 21 mm</a:t>
            </a:r>
          </a:p>
          <a:p>
            <a:pPr marL="171450" lvl="0" indent="-171450">
              <a:buFont typeface="Arial"/>
              <a:buChar char="•"/>
            </a:pPr>
            <a:r>
              <a:rPr lang="en-US" baseline="0" dirty="0" smtClean="0"/>
              <a:t>On the right is an actual XY map for a Co-57 calibration</a:t>
            </a:r>
          </a:p>
          <a:p>
            <a:pPr marL="628650" lvl="1" indent="-171450">
              <a:buFont typeface="Arial"/>
              <a:buChar char="•"/>
            </a:pPr>
            <a:r>
              <a:rPr lang="en-US" baseline="0" dirty="0" smtClean="0"/>
              <a:t>Can actually see the pattern of the gate mesh since the field is slightly stronger at those locations</a:t>
            </a:r>
            <a:endParaRPr lang="en-US" dirty="0" smtClean="0"/>
          </a:p>
          <a:p>
            <a:endParaRPr lang="en-US" dirty="0" smtClean="0"/>
          </a:p>
          <a:p>
            <a:r>
              <a:rPr lang="en-US" dirty="0" smtClean="0"/>
              <a:t>neriX is able to reconstruct the position of an event in three dimensions.  To do this we use the FANN open source library to train a neural network on simulated S2 events.  The FANN then acts as a black</a:t>
            </a:r>
            <a:r>
              <a:rPr lang="en-US" baseline="0" dirty="0" smtClean="0"/>
              <a:t> box during processing, taking in the normalized amount of proportional light seen by each PMT and outputting an XY position.  In the center plot, we have a test of the NN reconstruction.  On the x-axis is the simulated radius and on the y-axis is the reconstructed value of the radius.  As you can see, we have very good agreement up to 18 mm, the radius of the detector being 21 mm, and actually achieved an average error of 0.5 mm up to this radius.</a:t>
            </a:r>
            <a:endParaRPr lang="en-US" dirty="0" smtClean="0"/>
          </a:p>
          <a:p>
            <a:endParaRPr lang="en-US" dirty="0" smtClean="0"/>
          </a:p>
          <a:p>
            <a:r>
              <a:rPr lang="en-US" dirty="0" smtClean="0"/>
              <a:t>On the right is</a:t>
            </a:r>
            <a:r>
              <a:rPr lang="en-US" baseline="0" dirty="0" smtClean="0"/>
              <a:t> the position reconstruction for a Co-57 calibration, in which you can actually see the gate grid pattern in the XY map since the extraction field is strongest at those points.</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20</a:t>
            </a:fld>
            <a:endParaRPr lang="en-US"/>
          </a:p>
        </p:txBody>
      </p:sp>
    </p:spTree>
    <p:extLst>
      <p:ext uri="{BB962C8B-B14F-4D97-AF65-F5344CB8AC3E}">
        <p14:creationId xmlns:p14="http://schemas.microsoft.com/office/powerpoint/2010/main" val="4128136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2</a:t>
            </a:fld>
            <a:endParaRPr lang="en-US"/>
          </a:p>
        </p:txBody>
      </p:sp>
    </p:spTree>
    <p:extLst>
      <p:ext uri="{BB962C8B-B14F-4D97-AF65-F5344CB8AC3E}">
        <p14:creationId xmlns:p14="http://schemas.microsoft.com/office/powerpoint/2010/main" val="399119582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22</a:t>
            </a:fld>
            <a:endParaRPr lang="en-US"/>
          </a:p>
        </p:txBody>
      </p:sp>
    </p:spTree>
    <p:extLst>
      <p:ext uri="{BB962C8B-B14F-4D97-AF65-F5344CB8AC3E}">
        <p14:creationId xmlns:p14="http://schemas.microsoft.com/office/powerpoint/2010/main" val="39911958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23</a:t>
            </a:fld>
            <a:endParaRPr lang="en-US"/>
          </a:p>
        </p:txBody>
      </p:sp>
    </p:spTree>
    <p:extLst>
      <p:ext uri="{BB962C8B-B14F-4D97-AF65-F5344CB8AC3E}">
        <p14:creationId xmlns:p14="http://schemas.microsoft.com/office/powerpoint/2010/main" val="39911958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Improve understanding of interactions in LXe</a:t>
            </a:r>
            <a:r>
              <a:rPr lang="en-US" baseline="0" dirty="0" smtClean="0"/>
              <a:t> by characterizing light and charge yield at </a:t>
            </a:r>
            <a:r>
              <a:rPr lang="en-US" baseline="0" dirty="0" err="1" smtClean="0"/>
              <a:t>lw</a:t>
            </a:r>
            <a:r>
              <a:rPr lang="en-US" baseline="0" dirty="0" smtClean="0"/>
              <a:t> energies and different fields</a:t>
            </a:r>
          </a:p>
          <a:p>
            <a:pPr marL="628650" lvl="1" indent="-171450">
              <a:buFont typeface="Arial"/>
              <a:buChar char="•"/>
            </a:pPr>
            <a:r>
              <a:rPr lang="en-US" baseline="0" dirty="0" smtClean="0"/>
              <a:t>Explain light and charge yield</a:t>
            </a:r>
          </a:p>
          <a:p>
            <a:pPr marL="171450" lvl="0" indent="-171450">
              <a:buFont typeface="Arial"/>
              <a:buChar char="•"/>
            </a:pPr>
            <a:r>
              <a:rPr lang="en-US" baseline="0" dirty="0" smtClean="0"/>
              <a:t>Plot on left</a:t>
            </a:r>
          </a:p>
          <a:p>
            <a:pPr marL="628650" lvl="1" indent="-171450">
              <a:buFont typeface="Arial"/>
              <a:buChar char="•"/>
            </a:pPr>
            <a:r>
              <a:rPr lang="en-US" baseline="0" dirty="0" smtClean="0"/>
              <a:t>Charge and light, relative to zero field, as a function of different fields for different particles</a:t>
            </a:r>
          </a:p>
          <a:p>
            <a:pPr marL="628650" lvl="1" indent="-171450">
              <a:buFont typeface="Arial"/>
              <a:buChar char="•"/>
            </a:pPr>
            <a:r>
              <a:rPr lang="en-US" baseline="0" dirty="0" smtClean="0"/>
              <a:t>Notice anti-correlation in light and charge</a:t>
            </a:r>
            <a:r>
              <a:rPr lang="en-US" dirty="0" smtClean="0"/>
              <a:t>  - influenced</a:t>
            </a:r>
            <a:r>
              <a:rPr lang="en-US" baseline="0" dirty="0" smtClean="0"/>
              <a:t> by field dependence of recombination</a:t>
            </a:r>
          </a:p>
          <a:p>
            <a:pPr marL="1085850" lvl="2" indent="-171450">
              <a:buFont typeface="Arial"/>
              <a:buChar char="•"/>
            </a:pPr>
            <a:r>
              <a:rPr lang="en-US" baseline="0" dirty="0" smtClean="0"/>
              <a:t>High fields you lower recombination probability and increase number of free electrons and hence S2 while reducing S1</a:t>
            </a:r>
            <a:endParaRPr lang="en-US" dirty="0" smtClean="0"/>
          </a:p>
          <a:p>
            <a:pPr marL="0" indent="0">
              <a:buNone/>
            </a:pPr>
            <a:endParaRPr lang="en-US" dirty="0" smtClean="0"/>
          </a:p>
          <a:p>
            <a:pPr marL="0" indent="0">
              <a:buNone/>
            </a:pPr>
            <a:r>
              <a:rPr lang="en-US" dirty="0" smtClean="0"/>
              <a:t>The main goal of our study is to improve our understanding</a:t>
            </a:r>
            <a:r>
              <a:rPr lang="en-US" baseline="0" dirty="0" smtClean="0"/>
              <a:t> of interactions in LXe by characterizing the light and charge yield at the lowest energies and at different fields.  By light yield I will be referring to the number of photoelectrons detected for a given interaction energy and by charge yield I will be referring to the number of free electrons produced for a given interaction energy.  In the plot on the left, we have the charge and light seen (relative to zero field) as a function of drift field.  As you can see, the amount of light and charge seen are very dependent on the field and the type of particle interacting.  This is mainly influenced by the recombination step seen in the energy diagram on the right.  At higher fields you lower the recombination probability and increase the number of free electrons drifting to the </a:t>
            </a:r>
            <a:r>
              <a:rPr lang="en-US" baseline="0" dirty="0" err="1" smtClean="0"/>
              <a:t>GXe</a:t>
            </a:r>
            <a:r>
              <a:rPr lang="en-US" baseline="0" dirty="0" smtClean="0"/>
              <a:t>, which in turn increases the S2 while reducing the S1.  </a:t>
            </a:r>
            <a:endParaRPr lang="en-US" dirty="0" smtClean="0"/>
          </a:p>
          <a:p>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24</a:t>
            </a:fld>
            <a:endParaRPr lang="en-US"/>
          </a:p>
        </p:txBody>
      </p:sp>
    </p:spTree>
    <p:extLst>
      <p:ext uri="{BB962C8B-B14F-4D97-AF65-F5344CB8AC3E}">
        <p14:creationId xmlns:p14="http://schemas.microsoft.com/office/powerpoint/2010/main" val="1418613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3</a:t>
            </a:fld>
            <a:endParaRPr lang="en-US"/>
          </a:p>
        </p:txBody>
      </p:sp>
    </p:spTree>
    <p:extLst>
      <p:ext uri="{BB962C8B-B14F-4D97-AF65-F5344CB8AC3E}">
        <p14:creationId xmlns:p14="http://schemas.microsoft.com/office/powerpoint/2010/main" val="39911958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4</a:t>
            </a:fld>
            <a:endParaRPr lang="en-US"/>
          </a:p>
        </p:txBody>
      </p:sp>
    </p:spTree>
    <p:extLst>
      <p:ext uri="{BB962C8B-B14F-4D97-AF65-F5344CB8AC3E}">
        <p14:creationId xmlns:p14="http://schemas.microsoft.com/office/powerpoint/2010/main" val="39911958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5</a:t>
            </a:fld>
            <a:endParaRPr lang="en-US"/>
          </a:p>
        </p:txBody>
      </p:sp>
    </p:spTree>
    <p:extLst>
      <p:ext uri="{BB962C8B-B14F-4D97-AF65-F5344CB8AC3E}">
        <p14:creationId xmlns:p14="http://schemas.microsoft.com/office/powerpoint/2010/main" val="3991195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6</a:t>
            </a:fld>
            <a:endParaRPr lang="en-US"/>
          </a:p>
        </p:txBody>
      </p:sp>
    </p:spTree>
    <p:extLst>
      <p:ext uri="{BB962C8B-B14F-4D97-AF65-F5344CB8AC3E}">
        <p14:creationId xmlns:p14="http://schemas.microsoft.com/office/powerpoint/2010/main" val="39911958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7</a:t>
            </a:fld>
            <a:endParaRPr lang="en-US"/>
          </a:p>
        </p:txBody>
      </p:sp>
    </p:spTree>
    <p:extLst>
      <p:ext uri="{BB962C8B-B14F-4D97-AF65-F5344CB8AC3E}">
        <p14:creationId xmlns:p14="http://schemas.microsoft.com/office/powerpoint/2010/main" val="39911958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8</a:t>
            </a:fld>
            <a:endParaRPr lang="en-US"/>
          </a:p>
        </p:txBody>
      </p:sp>
    </p:spTree>
    <p:extLst>
      <p:ext uri="{BB962C8B-B14F-4D97-AF65-F5344CB8AC3E}">
        <p14:creationId xmlns:p14="http://schemas.microsoft.com/office/powerpoint/2010/main" val="39911958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Dual-phase</a:t>
            </a:r>
            <a:r>
              <a:rPr lang="en-US" baseline="0" dirty="0" smtClean="0"/>
              <a:t> detectors</a:t>
            </a:r>
          </a:p>
          <a:p>
            <a:pPr marL="628650" lvl="1" indent="-171450">
              <a:buFont typeface="Arial"/>
              <a:buChar char="•"/>
            </a:pPr>
            <a:r>
              <a:rPr lang="en-US" baseline="0" dirty="0" smtClean="0"/>
              <a:t>Particle interacts and excites and ionizes – different amount depending on type of particle</a:t>
            </a:r>
          </a:p>
          <a:p>
            <a:pPr marL="628650" lvl="1" indent="-171450">
              <a:buFont typeface="Arial"/>
              <a:buChar char="•"/>
            </a:pPr>
            <a:r>
              <a:rPr lang="en-US" baseline="0" dirty="0" smtClean="0"/>
              <a:t>Excitation + recombination lead to prompt scintillation, S1</a:t>
            </a:r>
          </a:p>
          <a:p>
            <a:pPr marL="628650" lvl="1" indent="-171450">
              <a:buFont typeface="Arial"/>
              <a:buChar char="•"/>
            </a:pPr>
            <a:r>
              <a:rPr lang="en-US" baseline="0" dirty="0" smtClean="0"/>
              <a:t>Free electrons drifted to gas layer lead to proportional scintillation, S2</a:t>
            </a:r>
            <a:endParaRPr lang="en-US" dirty="0" smtClean="0"/>
          </a:p>
          <a:p>
            <a:endParaRPr lang="en-US" dirty="0" smtClean="0"/>
          </a:p>
          <a:p>
            <a:r>
              <a:rPr lang="en-US" dirty="0" smtClean="0"/>
              <a:t>Currently, LXe</a:t>
            </a:r>
            <a:r>
              <a:rPr lang="en-US" baseline="0" dirty="0" smtClean="0"/>
              <a:t> experiments lead the search in many types of dark matter interactions.  As many of you likely know, these types of detectors are called dual-phase since they contain both LXe and </a:t>
            </a:r>
            <a:r>
              <a:rPr lang="en-US" baseline="0" dirty="0" err="1" smtClean="0"/>
              <a:t>GXe</a:t>
            </a:r>
            <a:r>
              <a:rPr lang="en-US" baseline="0" dirty="0" smtClean="0"/>
              <a:t>.  The concept of these detectors is fairly straight-forward: a particle comes into the LXe portion of the detector and interacts.  This interaction will excite and ionize xenon atoms (in different amounts depending on the type of particle – useful for discrimination).  The excitation of xenon atoms and the ionization + recombination lead to prompt light emission, known as the S1 signal, and the free electrons, when drifted to the gas layer and accelerated through, produce the proportional scintillation signal, known as the S2 signal.</a:t>
            </a:r>
            <a:endParaRPr lang="en-US" dirty="0"/>
          </a:p>
        </p:txBody>
      </p:sp>
      <p:sp>
        <p:nvSpPr>
          <p:cNvPr id="4" name="Slide Number Placeholder 3"/>
          <p:cNvSpPr>
            <a:spLocks noGrp="1"/>
          </p:cNvSpPr>
          <p:nvPr>
            <p:ph type="sldNum" sz="quarter" idx="10"/>
          </p:nvPr>
        </p:nvSpPr>
        <p:spPr/>
        <p:txBody>
          <a:bodyPr/>
          <a:lstStyle/>
          <a:p>
            <a:fld id="{65102967-BEC4-0F46-A022-1564C826E33F}" type="slidenum">
              <a:rPr lang="en-US" smtClean="0"/>
              <a:t>9</a:t>
            </a:fld>
            <a:endParaRPr lang="en-US"/>
          </a:p>
        </p:txBody>
      </p:sp>
    </p:spTree>
    <p:extLst>
      <p:ext uri="{BB962C8B-B14F-4D97-AF65-F5344CB8AC3E}">
        <p14:creationId xmlns:p14="http://schemas.microsoft.com/office/powerpoint/2010/main" val="39911958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r>
              <a:rPr lang="en-US" smtClean="0"/>
              <a:t>6/25/15</a:t>
            </a:r>
            <a:endParaRPr lang="en-US"/>
          </a:p>
        </p:txBody>
      </p:sp>
      <p:sp>
        <p:nvSpPr>
          <p:cNvPr id="6" name="Footer Placeholder 5"/>
          <p:cNvSpPr>
            <a:spLocks noGrp="1"/>
          </p:cNvSpPr>
          <p:nvPr>
            <p:ph type="ftr" sz="quarter" idx="11"/>
          </p:nvPr>
        </p:nvSpPr>
        <p:spPr/>
        <p:txBody>
          <a:bodyPr/>
          <a:lstStyle/>
          <a:p>
            <a:r>
              <a:rPr lang="en-US" smtClean="0"/>
              <a:t>Matthew D. Anthony</a:t>
            </a:r>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r>
              <a:rPr lang="en-US" smtClean="0"/>
              <a:t>6/25/15</a:t>
            </a:r>
            <a:endParaRPr lang="en-US"/>
          </a:p>
        </p:txBody>
      </p:sp>
      <p:sp>
        <p:nvSpPr>
          <p:cNvPr id="8" name="Footer Placeholder 7"/>
          <p:cNvSpPr>
            <a:spLocks noGrp="1"/>
          </p:cNvSpPr>
          <p:nvPr>
            <p:ph type="ftr" sz="quarter" idx="11"/>
          </p:nvPr>
        </p:nvSpPr>
        <p:spPr/>
        <p:txBody>
          <a:bodyPr/>
          <a:lstStyle/>
          <a:p>
            <a:r>
              <a:rPr lang="en-US" smtClean="0"/>
              <a:t>Matthew D. Anthony</a:t>
            </a:r>
            <a:endParaRPr lang="en-US"/>
          </a:p>
        </p:txBody>
      </p:sp>
      <p:sp>
        <p:nvSpPr>
          <p:cNvPr id="9" name="Slide Number Placeholder 8"/>
          <p:cNvSpPr>
            <a:spLocks noGrp="1"/>
          </p:cNvSpPr>
          <p:nvPr>
            <p:ph type="sldNum" sz="quarter" idx="12"/>
          </p:nvPr>
        </p:nvSpPr>
        <p:spPr/>
        <p:txBody>
          <a:bodyPr/>
          <a:lstStyle/>
          <a:p>
            <a:fld id="{CFE4BAC9-6D41-4691-9299-18EF07EF0177}"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r>
              <a:rPr lang="en-US" smtClean="0"/>
              <a:t>6/25/15</a:t>
            </a:r>
            <a:endParaRPr lang="en-US"/>
          </a:p>
        </p:txBody>
      </p:sp>
      <p:sp>
        <p:nvSpPr>
          <p:cNvPr id="4" name="Footer Placeholder 3"/>
          <p:cNvSpPr>
            <a:spLocks noGrp="1"/>
          </p:cNvSpPr>
          <p:nvPr>
            <p:ph type="ftr" sz="quarter" idx="11"/>
          </p:nvPr>
        </p:nvSpPr>
        <p:spPr/>
        <p:txBody>
          <a:bodyPr/>
          <a:lstStyle/>
          <a:p>
            <a:r>
              <a:rPr lang="en-US" smtClean="0"/>
              <a:t>Matthew D. Anthony</a:t>
            </a:r>
            <a:endParaRPr lang="en-US"/>
          </a:p>
        </p:txBody>
      </p:sp>
      <p:sp>
        <p:nvSpPr>
          <p:cNvPr id="5" name="Slide Number Placeholder 4"/>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smtClean="0"/>
              <a:t>6/25/15</a:t>
            </a:r>
            <a:endParaRPr lang="en-US"/>
          </a:p>
        </p:txBody>
      </p:sp>
      <p:sp>
        <p:nvSpPr>
          <p:cNvPr id="3" name="Footer Placeholder 2"/>
          <p:cNvSpPr>
            <a:spLocks noGrp="1"/>
          </p:cNvSpPr>
          <p:nvPr>
            <p:ph type="ftr" sz="quarter" idx="11"/>
          </p:nvPr>
        </p:nvSpPr>
        <p:spPr/>
        <p:txBody>
          <a:bodyPr/>
          <a:lstStyle/>
          <a:p>
            <a:r>
              <a:rPr lang="en-US" smtClean="0"/>
              <a:t>Matthew D. Anthony</a:t>
            </a:r>
            <a:endParaRPr lang="en-US"/>
          </a:p>
        </p:txBody>
      </p:sp>
      <p:sp>
        <p:nvSpPr>
          <p:cNvPr id="4" name="Slide Number Placeholder 3"/>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6/25/15</a:t>
            </a:r>
            <a:endParaRPr lang="en-US"/>
          </a:p>
        </p:txBody>
      </p:sp>
      <p:sp>
        <p:nvSpPr>
          <p:cNvPr id="6" name="Footer Placeholder 5"/>
          <p:cNvSpPr>
            <a:spLocks noGrp="1"/>
          </p:cNvSpPr>
          <p:nvPr>
            <p:ph type="ftr" sz="quarter" idx="11"/>
          </p:nvPr>
        </p:nvSpPr>
        <p:spPr/>
        <p:txBody>
          <a:bodyPr/>
          <a:lstStyle/>
          <a:p>
            <a:r>
              <a:rPr lang="en-US" smtClean="0"/>
              <a:t>Matthew D. Anthony</a:t>
            </a:r>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r>
              <a:rPr lang="en-US" smtClean="0"/>
              <a:t>6/25/15</a:t>
            </a:r>
            <a:endParaRPr lang="en-US"/>
          </a:p>
        </p:txBody>
      </p:sp>
      <p:sp>
        <p:nvSpPr>
          <p:cNvPr id="6" name="Footer Placeholder 5"/>
          <p:cNvSpPr>
            <a:spLocks noGrp="1"/>
          </p:cNvSpPr>
          <p:nvPr>
            <p:ph type="ftr" sz="quarter" idx="11"/>
          </p:nvPr>
        </p:nvSpPr>
        <p:spPr/>
        <p:txBody>
          <a:bodyPr/>
          <a:lstStyle/>
          <a:p>
            <a:r>
              <a:rPr lang="en-US" smtClean="0"/>
              <a:t>Matthew D. Anthony</a:t>
            </a:r>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r>
              <a:rPr lang="en-US" smtClean="0"/>
              <a:t>6/25/15</a:t>
            </a:r>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r>
              <a:rPr lang="en-US" smtClean="0"/>
              <a:t>Matthew D. Anthony</a:t>
            </a:r>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CFE4BAC9-6D41-4691-9299-18EF07EF0177}"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Lst>
  <p:hf hdr="0"/>
  <p:txStyles>
    <p:titleStyle>
      <a:lvl1pPr algn="l" defTabSz="914400" rtl="0" eaLnBrk="1" latinLnBrk="0" hangingPunct="1">
        <a:spcBef>
          <a:spcPct val="0"/>
        </a:spcBef>
        <a:buNone/>
        <a:defRPr sz="4000" kern="1200" spc="-100" baseline="0">
          <a:solidFill>
            <a:schemeClr val="tx2"/>
          </a:solidFill>
          <a:latin typeface="Lucida Fax"/>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06.pn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jpeg"/></Relationships>
</file>

<file path=ppt/slides/_rels/slide16.xml.rels><?xml version="1.0" encoding="UTF-8" standalone="yes"?>
<Relationships xmlns="http://schemas.openxmlformats.org/package/2006/relationships"><Relationship Id="rId3" Type="http://schemas.openxmlformats.org/officeDocument/2006/relationships/image" Target="../media/image13.emf"/><Relationship Id="rId4" Type="http://schemas.openxmlformats.org/officeDocument/2006/relationships/image" Target="../media/image14.emf"/><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em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06.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4" Type="http://schemas.openxmlformats.org/officeDocument/2006/relationships/oleObject" Target="../embeddings/oleObject1.bin"/><Relationship Id="rId5" Type="http://schemas.openxmlformats.org/officeDocument/2006/relationships/image" Target="../media/image20.emf"/><Relationship Id="rId6" Type="http://schemas.openxmlformats.org/officeDocument/2006/relationships/oleObject" Target="../embeddings/oleObject2.bin"/><Relationship Id="rId7" Type="http://schemas.openxmlformats.org/officeDocument/2006/relationships/image" Target="../media/image21.emf"/><Relationship Id="rId8" Type="http://schemas.openxmlformats.org/officeDocument/2006/relationships/image" Target="../media/image22.png"/><Relationship Id="rId9" Type="http://schemas.openxmlformats.org/officeDocument/2006/relationships/image" Target="../media/image23.png"/><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24.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oleObject" Target="../embeddings/oleObject3.bin"/><Relationship Id="rId7" Type="http://schemas.openxmlformats.org/officeDocument/2006/relationships/image" Target="../media/image25.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4" Type="http://schemas.openxmlformats.org/officeDocument/2006/relationships/image" Target="../media/image27.png"/><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4" Type="http://schemas.openxmlformats.org/officeDocument/2006/relationships/oleObject" Target="../embeddings/oleObject4.bin"/><Relationship Id="rId5" Type="http://schemas.openxmlformats.org/officeDocument/2006/relationships/image" Target="../media/image28.emf"/><Relationship Id="rId6" Type="http://schemas.openxmlformats.org/officeDocument/2006/relationships/image" Target="../media/image29.png"/><Relationship Id="rId7" Type="http://schemas.openxmlformats.org/officeDocument/2006/relationships/image" Target="../media/image26.png"/><Relationship Id="rId8" Type="http://schemas.openxmlformats.org/officeDocument/2006/relationships/oleObject" Target="../embeddings/oleObject5.bin"/><Relationship Id="rId9" Type="http://schemas.openxmlformats.org/officeDocument/2006/relationships/image" Target="../media/image25.emf"/><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106.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4" Type="http://schemas.microsoft.com/office/2007/relationships/hdphoto" Target="../media/hdphoto1.wdp"/><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Observables in Dual-Phase LXe Detectors</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1</a:t>
            </a:fld>
            <a:endParaRPr lang="en-US"/>
          </a:p>
        </p:txBody>
      </p:sp>
      <p:grpSp>
        <p:nvGrpSpPr>
          <p:cNvPr id="8" name="Group 7"/>
          <p:cNvGrpSpPr/>
          <p:nvPr/>
        </p:nvGrpSpPr>
        <p:grpSpPr>
          <a:xfrm>
            <a:off x="0" y="1496047"/>
            <a:ext cx="9181595" cy="5338859"/>
            <a:chOff x="0" y="1496047"/>
            <a:chExt cx="9181595" cy="5338859"/>
          </a:xfrm>
        </p:grpSpPr>
        <p:sp>
          <p:nvSpPr>
            <p:cNvPr id="63" name="Rechteck 343"/>
            <p:cNvSpPr/>
            <p:nvPr/>
          </p:nvSpPr>
          <p:spPr>
            <a:xfrm>
              <a:off x="0" y="1496047"/>
              <a:ext cx="9144000" cy="5338859"/>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mc:AlternateContent xmlns:mc="http://schemas.openxmlformats.org/markup-compatibility/2006" xmlns:a14="http://schemas.microsoft.com/office/drawing/2010/main">
          <mc:Choice Requires="a14">
            <p:sp>
              <p:nvSpPr>
                <p:cNvPr id="65" name="Ellipse 27"/>
                <p:cNvSpPr/>
                <p:nvPr/>
              </p:nvSpPr>
              <p:spPr>
                <a:xfrm>
                  <a:off x="315740" y="5535749"/>
                  <a:ext cx="380016" cy="3600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xmlns="">
                      <m:oMathParaPr>
                        <m:jc m:val="centerGroup"/>
                      </m:oMathParaPr>
                      <m:oMath xmlns:m="http://schemas.openxmlformats.org/officeDocument/2006/math">
                        <m:r>
                          <a:rPr lang="de-DE" i="1" smtClean="0">
                            <a:latin typeface="Cambria Math"/>
                            <a:ea typeface="Cambria Math"/>
                          </a:rPr>
                          <m:t>𝜒</m:t>
                        </m:r>
                      </m:oMath>
                    </m:oMathPara>
                  </a14:m>
                  <a:endParaRPr lang="de-DE"/>
                </a:p>
              </p:txBody>
            </p:sp>
          </mc:Choice>
          <mc:Fallback xmlns="">
            <p:sp>
              <p:nvSpPr>
                <p:cNvPr id="65" name="Ellipse 27"/>
                <p:cNvSpPr>
                  <a:spLocks noRot="1" noChangeAspect="1" noMove="1" noResize="1" noEditPoints="1" noAdjustHandles="1" noChangeArrowheads="1" noChangeShapeType="1" noTextEdit="1"/>
                </p:cNvSpPr>
                <p:nvPr/>
              </p:nvSpPr>
              <p:spPr>
                <a:xfrm>
                  <a:off x="315740" y="5535749"/>
                  <a:ext cx="380016" cy="360040"/>
                </a:xfrm>
                <a:prstGeom prst="ellipse">
                  <a:avLst/>
                </a:prstGeom>
                <a:blipFill rotWithShape="1">
                  <a:blip r:embed="rId3"/>
                  <a:stretch>
                    <a:fillRect/>
                  </a:stretch>
                </a:blipFill>
              </p:spPr>
              <p:txBody>
                <a:bodyPr/>
                <a:lstStyle/>
                <a:p>
                  <a:r>
                    <a:rPr lang="en-US">
                      <a:noFill/>
                    </a:rPr>
                    <a:t> </a:t>
                  </a:r>
                </a:p>
              </p:txBody>
            </p:sp>
          </mc:Fallback>
        </mc:AlternateContent>
        <p:sp>
          <p:nvSpPr>
            <p:cNvPr id="66" name="Pfeil nach rechts 29"/>
            <p:cNvSpPr/>
            <p:nvPr/>
          </p:nvSpPr>
          <p:spPr>
            <a:xfrm rot="2551775">
              <a:off x="2586721" y="5066839"/>
              <a:ext cx="576064" cy="322810"/>
            </a:xfrm>
            <a:prstGeom prst="rightArrow">
              <a:avLst/>
            </a:prstGeom>
            <a:gradFill>
              <a:gsLst>
                <a:gs pos="63000">
                  <a:srgbClr val="0070C0"/>
                </a:gs>
                <a:gs pos="0">
                  <a:srgbClr val="0070C0"/>
                </a:gs>
                <a:gs pos="85000">
                  <a:schemeClr val="accent2"/>
                </a:gs>
                <a:gs pos="100000">
                  <a:schemeClr val="accent2"/>
                </a:gs>
              </a:gsLst>
              <a:lin ang="0" scaled="1"/>
            </a:gra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nvGrpSpPr>
            <p:cNvPr id="67" name="Gruppieren 62"/>
            <p:cNvGrpSpPr/>
            <p:nvPr/>
          </p:nvGrpSpPr>
          <p:grpSpPr>
            <a:xfrm rot="21375084">
              <a:off x="5300314" y="6079106"/>
              <a:ext cx="458716" cy="424189"/>
              <a:chOff x="4403697" y="3427039"/>
              <a:chExt cx="590550" cy="546100"/>
            </a:xfrm>
          </p:grpSpPr>
          <p:sp>
            <p:nvSpPr>
              <p:cNvPr id="68" name="Ellipse 69"/>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69" name="Ellipse 70"/>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70" name="Ellipse 71"/>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71" name="Ellipse 72"/>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72" name="Ellipse 73"/>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73" name="Ellipse 74"/>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74" name="Ellipse 75"/>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75" name="Ellipse 76"/>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77" name="Pfeil nach rechts 81"/>
            <p:cNvSpPr/>
            <p:nvPr/>
          </p:nvSpPr>
          <p:spPr>
            <a:xfrm rot="19798733">
              <a:off x="7702786" y="5843541"/>
              <a:ext cx="576064" cy="142969"/>
            </a:xfrm>
            <a:prstGeom prst="rightArrow">
              <a:avLst/>
            </a:prstGeom>
            <a:solidFill>
              <a:srgbClr val="0070C0"/>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nvGrpSpPr>
            <p:cNvPr id="78" name="Gruppieren 82"/>
            <p:cNvGrpSpPr/>
            <p:nvPr/>
          </p:nvGrpSpPr>
          <p:grpSpPr>
            <a:xfrm rot="21375084">
              <a:off x="4299582" y="5197267"/>
              <a:ext cx="522864" cy="483509"/>
              <a:chOff x="4403697" y="3427039"/>
              <a:chExt cx="590550" cy="546100"/>
            </a:xfrm>
          </p:grpSpPr>
          <p:sp>
            <p:nvSpPr>
              <p:cNvPr id="79" name="Ellipse 83"/>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80" name="Ellipse 84"/>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81" name="Ellipse 85"/>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82" name="Ellipse 86"/>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35" name="Ellipse 87"/>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36" name="Ellipse 88"/>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37" name="Ellipse 89"/>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38" name="Ellipse 90"/>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139" name="Textfeld 100"/>
            <p:cNvSpPr txBox="1"/>
            <p:nvPr/>
          </p:nvSpPr>
          <p:spPr>
            <a:xfrm>
              <a:off x="8244984" y="5445616"/>
              <a:ext cx="883632" cy="307777"/>
            </a:xfrm>
            <a:prstGeom prst="rect">
              <a:avLst/>
            </a:prstGeom>
            <a:noFill/>
          </p:spPr>
          <p:txBody>
            <a:bodyPr wrap="square" rtlCol="0">
              <a:spAutoFit/>
            </a:bodyPr>
            <a:lstStyle>
              <a:defPPr>
                <a:defRPr lang="de-DE"/>
              </a:defPPr>
              <a:lvl1pPr algn="ctr">
                <a:defRPr sz="2400">
                  <a:latin typeface="Segoe UI" pitchFamily="34" charset="0"/>
                  <a:ea typeface="Segoe UI" pitchFamily="34" charset="0"/>
                  <a:cs typeface="Segoe UI" pitchFamily="34" charset="0"/>
                </a:defRPr>
              </a:lvl1pPr>
            </a:lstStyle>
            <a:p>
              <a:pPr algn="l"/>
              <a:r>
                <a:rPr lang="de-DE" sz="1400" b="1" dirty="0" err="1" smtClean="0">
                  <a:latin typeface="Lucida Fax"/>
                  <a:cs typeface="Lucida Fax"/>
                </a:rPr>
                <a:t>Heat</a:t>
              </a:r>
              <a:endParaRPr lang="de-DE" sz="1400" dirty="0">
                <a:latin typeface="Lucida Fax"/>
                <a:cs typeface="Lucida Fax"/>
              </a:endParaRPr>
            </a:p>
          </p:txBody>
        </p:sp>
        <mc:AlternateContent xmlns:mc="http://schemas.openxmlformats.org/markup-compatibility/2006" xmlns:a14="http://schemas.microsoft.com/office/drawing/2010/main">
          <mc:Choice Requires="a14">
            <p:sp>
              <p:nvSpPr>
                <p:cNvPr id="140" name="Ellipse 134"/>
                <p:cNvSpPr/>
                <p:nvPr/>
              </p:nvSpPr>
              <p:spPr>
                <a:xfrm>
                  <a:off x="448596" y="5249320"/>
                  <a:ext cx="247160" cy="245322"/>
                </a:xfrm>
                <a:prstGeom prst="ellipse">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xmlns="">
                      <m:oMathParaPr>
                        <m:jc m:val="centerGroup"/>
                      </m:oMathParaPr>
                      <m:oMath xmlns:m="http://schemas.openxmlformats.org/officeDocument/2006/math">
                        <m:r>
                          <a:rPr lang="de-DE" b="0" i="1" smtClean="0">
                            <a:latin typeface="Cambria Math"/>
                          </a:rPr>
                          <m:t>𝑛</m:t>
                        </m:r>
                      </m:oMath>
                    </m:oMathPara>
                  </a14:m>
                  <a:endParaRPr lang="de-DE"/>
                </a:p>
              </p:txBody>
            </p:sp>
          </mc:Choice>
          <mc:Fallback xmlns="">
            <p:sp>
              <p:nvSpPr>
                <p:cNvPr id="140" name="Ellipse 134"/>
                <p:cNvSpPr>
                  <a:spLocks noRot="1" noChangeAspect="1" noMove="1" noResize="1" noEditPoints="1" noAdjustHandles="1" noChangeArrowheads="1" noChangeShapeType="1" noTextEdit="1"/>
                </p:cNvSpPr>
                <p:nvPr/>
              </p:nvSpPr>
              <p:spPr>
                <a:xfrm>
                  <a:off x="448596" y="5249320"/>
                  <a:ext cx="247160" cy="245322"/>
                </a:xfrm>
                <a:prstGeom prst="ellipse">
                  <a:avLst/>
                </a:prstGeom>
                <a:blipFill rotWithShape="1">
                  <a:blip r:embed="rId4"/>
                  <a:stretch>
                    <a:fillRect t="-17073" r="-25704762" b="-17073"/>
                  </a:stretch>
                </a:blipFill>
                <a:ln>
                  <a:noFill/>
                </a:ln>
              </p:spPr>
              <p:txBody>
                <a:bodyPr/>
                <a:lstStyle/>
                <a:p>
                  <a:r>
                    <a:rPr lang="en-US">
                      <a:noFill/>
                    </a:rPr>
                    <a:t> </a:t>
                  </a:r>
                </a:p>
              </p:txBody>
            </p:sp>
          </mc:Fallback>
        </mc:AlternateContent>
        <p:grpSp>
          <p:nvGrpSpPr>
            <p:cNvPr id="141" name="Gruppieren 137"/>
            <p:cNvGrpSpPr/>
            <p:nvPr/>
          </p:nvGrpSpPr>
          <p:grpSpPr>
            <a:xfrm rot="21375084">
              <a:off x="3274659" y="5651215"/>
              <a:ext cx="480682" cy="444502"/>
              <a:chOff x="4403697" y="3427039"/>
              <a:chExt cx="590550" cy="546100"/>
            </a:xfrm>
            <a:effectLst/>
          </p:grpSpPr>
          <p:sp>
            <p:nvSpPr>
              <p:cNvPr id="142" name="Ellipse 138"/>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43" name="Ellipse 139"/>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44" name="Ellipse 140"/>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45" name="Ellipse 141"/>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46" name="Ellipse 142"/>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47" name="Ellipse 143"/>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48" name="Ellipse 144"/>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49" name="Ellipse 145"/>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150" name="Rechteck 10"/>
            <p:cNvSpPr/>
            <p:nvPr/>
          </p:nvSpPr>
          <p:spPr>
            <a:xfrm>
              <a:off x="5819195" y="5934873"/>
              <a:ext cx="1886942" cy="646331"/>
            </a:xfrm>
            <a:prstGeom prst="rect">
              <a:avLst/>
            </a:prstGeom>
          </p:spPr>
          <p:txBody>
            <a:bodyPr wrap="none">
              <a:spAutoFit/>
            </a:bodyPr>
            <a:lstStyle/>
            <a:p>
              <a:pPr algn="ctr"/>
              <a:r>
                <a:rPr lang="de-DE" dirty="0" err="1">
                  <a:latin typeface="Lucida Fax"/>
                  <a:cs typeface="Lucida Fax"/>
                </a:rPr>
                <a:t>Elastic</a:t>
              </a:r>
              <a:r>
                <a:rPr lang="de-DE" dirty="0">
                  <a:latin typeface="Lucida Fax"/>
                  <a:cs typeface="Lucida Fax"/>
                </a:rPr>
                <a:t> </a:t>
              </a:r>
              <a:r>
                <a:rPr lang="de-DE" dirty="0" err="1" smtClean="0">
                  <a:latin typeface="Lucida Fax"/>
                  <a:cs typeface="Lucida Fax"/>
                </a:rPr>
                <a:t>nuclear</a:t>
              </a:r>
              <a:endParaRPr lang="de-DE" dirty="0"/>
            </a:p>
            <a:p>
              <a:pPr algn="ctr"/>
              <a:r>
                <a:rPr lang="de-DE" dirty="0"/>
                <a:t> </a:t>
              </a:r>
              <a:r>
                <a:rPr lang="de-DE" dirty="0" err="1">
                  <a:latin typeface="Lucida Fax"/>
                  <a:cs typeface="Lucida Fax"/>
                </a:rPr>
                <a:t>scattering</a:t>
              </a:r>
              <a:endParaRPr lang="en-US" dirty="0">
                <a:latin typeface="Lucida Fax"/>
                <a:cs typeface="Lucida Fax"/>
              </a:endParaRPr>
            </a:p>
          </p:txBody>
        </p:sp>
        <p:grpSp>
          <p:nvGrpSpPr>
            <p:cNvPr id="151" name="Gruppieren 167"/>
            <p:cNvGrpSpPr/>
            <p:nvPr/>
          </p:nvGrpSpPr>
          <p:grpSpPr>
            <a:xfrm rot="6723923">
              <a:off x="291571" y="2697736"/>
              <a:ext cx="435435" cy="520731"/>
              <a:chOff x="6286500" y="2317088"/>
              <a:chExt cx="666750" cy="822688"/>
            </a:xfrm>
          </p:grpSpPr>
          <p:sp>
            <p:nvSpPr>
              <p:cNvPr id="152" name="Gewitterblitz 168"/>
              <p:cNvSpPr/>
              <p:nvPr/>
            </p:nvSpPr>
            <p:spPr>
              <a:xfrm>
                <a:off x="6581775" y="2609850"/>
                <a:ext cx="371475" cy="529926"/>
              </a:xfrm>
              <a:prstGeom prst="lightningBol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mc:AlternateContent xmlns:mc="http://schemas.openxmlformats.org/markup-compatibility/2006" xmlns:a14="http://schemas.microsoft.com/office/drawing/2010/main">
            <mc:Choice Requires="a14">
              <p:sp>
                <p:nvSpPr>
                  <p:cNvPr id="153" name="Explosion 2 152"/>
                  <p:cNvSpPr/>
                  <p:nvPr/>
                </p:nvSpPr>
                <p:spPr>
                  <a:xfrm>
                    <a:off x="6286500" y="2317088"/>
                    <a:ext cx="590550" cy="464212"/>
                  </a:xfrm>
                  <a:prstGeom prst="irregularSeal2">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14:m>
                      <m:oMathPara xmlns:m="http://schemas.openxmlformats.org/officeDocument/2006/math" xmlns="">
                        <m:oMathParaPr>
                          <m:jc m:val="centerGroup"/>
                        </m:oMathParaPr>
                        <m:oMath xmlns:m="http://schemas.openxmlformats.org/officeDocument/2006/math">
                          <m:r>
                            <a:rPr lang="de-DE" i="1" smtClean="0">
                              <a:latin typeface="Cambria Math"/>
                              <a:ea typeface="Cambria Math"/>
                            </a:rPr>
                            <m:t>𝛾</m:t>
                          </m:r>
                        </m:oMath>
                      </m:oMathPara>
                    </a14:m>
                    <a:endParaRPr lang="de-DE"/>
                  </a:p>
                </p:txBody>
              </p:sp>
            </mc:Choice>
            <mc:Fallback xmlns="">
              <p:sp>
                <p:nvSpPr>
                  <p:cNvPr id="52" name="Explosion 2 51"/>
                  <p:cNvSpPr>
                    <a:spLocks noRot="1" noChangeAspect="1" noMove="1" noResize="1" noEditPoints="1" noAdjustHandles="1" noChangeArrowheads="1" noChangeShapeType="1" noTextEdit="1"/>
                  </p:cNvSpPr>
                  <p:nvPr/>
                </p:nvSpPr>
                <p:spPr>
                  <a:xfrm>
                    <a:off x="6286500" y="2317088"/>
                    <a:ext cx="590550" cy="464212"/>
                  </a:xfrm>
                  <a:prstGeom prst="irregularSeal2">
                    <a:avLst/>
                  </a:prstGeom>
                  <a:blipFill rotWithShape="1">
                    <a:blip r:embed="rId5"/>
                    <a:stretch>
                      <a:fillRect/>
                    </a:stretch>
                  </a:blipFill>
                  <a:ln>
                    <a:solidFill>
                      <a:srgbClr val="C00000"/>
                    </a:solidFill>
                  </a:ln>
                </p:spPr>
                <p:txBody>
                  <a:bodyPr/>
                  <a:lstStyle/>
                  <a:p>
                    <a:r>
                      <a:rPr lang="de-DE">
                        <a:noFill/>
                      </a:rPr>
                      <a:t> </a:t>
                    </a:r>
                  </a:p>
                </p:txBody>
              </p:sp>
            </mc:Fallback>
          </mc:AlternateContent>
        </p:grpSp>
        <p:sp>
          <p:nvSpPr>
            <p:cNvPr id="154" name="Pfeil nach rechts 173"/>
            <p:cNvSpPr/>
            <p:nvPr/>
          </p:nvSpPr>
          <p:spPr>
            <a:xfrm>
              <a:off x="3379935" y="3850965"/>
              <a:ext cx="576064" cy="142969"/>
            </a:xfrm>
            <a:prstGeom prst="rightArrow">
              <a:avLst/>
            </a:prstGeom>
            <a:gradFill flip="none" rotWithShape="1">
              <a:gsLst>
                <a:gs pos="0">
                  <a:srgbClr val="0070C0"/>
                </a:gs>
                <a:gs pos="36000">
                  <a:schemeClr val="accent2"/>
                </a:gs>
                <a:gs pos="100000">
                  <a:schemeClr val="accent2"/>
                </a:gs>
              </a:gsLst>
              <a:lin ang="0" scaled="1"/>
              <a:tileRect/>
            </a:gra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5" name="Pfeil nach rechts 208"/>
            <p:cNvSpPr/>
            <p:nvPr/>
          </p:nvSpPr>
          <p:spPr>
            <a:xfrm>
              <a:off x="5791200" y="3850965"/>
              <a:ext cx="576064" cy="142969"/>
            </a:xfrm>
            <a:prstGeom prst="rightArrow">
              <a:avLst/>
            </a:prstGeom>
            <a:solidFill>
              <a:srgbClr val="0070C0"/>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6" name="Gewitterblitz 30"/>
            <p:cNvSpPr/>
            <p:nvPr/>
          </p:nvSpPr>
          <p:spPr>
            <a:xfrm rot="8609045">
              <a:off x="7576087" y="3054197"/>
              <a:ext cx="861941" cy="336230"/>
            </a:xfrm>
            <a:prstGeom prst="lightningBolt">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Textfeld 241"/>
            <p:cNvSpPr txBox="1"/>
            <p:nvPr/>
          </p:nvSpPr>
          <p:spPr>
            <a:xfrm>
              <a:off x="7346048" y="4257422"/>
              <a:ext cx="1835547" cy="307777"/>
            </a:xfrm>
            <a:prstGeom prst="rect">
              <a:avLst/>
            </a:prstGeom>
            <a:noFill/>
          </p:spPr>
          <p:txBody>
            <a:bodyPr wrap="square" rtlCol="0">
              <a:spAutoFit/>
            </a:bodyPr>
            <a:lstStyle>
              <a:defPPr>
                <a:defRPr lang="de-DE"/>
              </a:defPPr>
              <a:lvl1pPr algn="ctr">
                <a:defRPr sz="2400">
                  <a:latin typeface="Segoe UI" pitchFamily="34" charset="0"/>
                  <a:ea typeface="Segoe UI" pitchFamily="34" charset="0"/>
                  <a:cs typeface="Segoe UI" pitchFamily="34" charset="0"/>
                </a:defRPr>
              </a:lvl1pPr>
            </a:lstStyle>
            <a:p>
              <a:r>
                <a:rPr lang="de-DE" sz="1400" b="1" dirty="0" smtClean="0">
                  <a:latin typeface="Lucida Fax"/>
                  <a:cs typeface="Lucida Fax"/>
                  <a:sym typeface="Wingdings" pitchFamily="2" charset="2"/>
                </a:rPr>
                <a:t> </a:t>
              </a:r>
              <a:r>
                <a:rPr lang="de-DE" sz="1400" b="1" dirty="0" err="1" smtClean="0">
                  <a:latin typeface="Lucida Fax"/>
                  <a:cs typeface="Lucida Fax"/>
                  <a:sym typeface="Wingdings" pitchFamily="2" charset="2"/>
                </a:rPr>
                <a:t>scintillation</a:t>
              </a:r>
              <a:r>
                <a:rPr lang="de-DE" sz="1400" b="1" dirty="0" smtClean="0">
                  <a:latin typeface="Lucida Fax"/>
                  <a:cs typeface="Lucida Fax"/>
                  <a:sym typeface="Wingdings" pitchFamily="2" charset="2"/>
                </a:rPr>
                <a:t> (S1)</a:t>
              </a:r>
              <a:r>
                <a:rPr lang="de-DE" sz="1400" b="1" dirty="0" smtClean="0">
                  <a:latin typeface="Lucida Fax"/>
                  <a:cs typeface="Lucida Fax"/>
                </a:rPr>
                <a:t> </a:t>
              </a:r>
              <a:endParaRPr lang="de-DE" sz="1400" b="1" dirty="0">
                <a:latin typeface="Lucida Fax"/>
                <a:cs typeface="Lucida Fax"/>
              </a:endParaRPr>
            </a:p>
          </p:txBody>
        </p:sp>
        <p:sp>
          <p:nvSpPr>
            <p:cNvPr id="158" name="Pfeil nach rechts 242"/>
            <p:cNvSpPr/>
            <p:nvPr/>
          </p:nvSpPr>
          <p:spPr>
            <a:xfrm rot="19702989">
              <a:off x="3063522" y="2684433"/>
              <a:ext cx="576064" cy="142969"/>
            </a:xfrm>
            <a:prstGeom prst="rightArrow">
              <a:avLst/>
            </a:prstGeom>
            <a:gradFill flip="none" rotWithShape="1">
              <a:gsLst>
                <a:gs pos="0">
                  <a:srgbClr val="0070C0"/>
                </a:gs>
                <a:gs pos="36000">
                  <a:schemeClr val="accent2"/>
                </a:gs>
                <a:gs pos="100000">
                  <a:schemeClr val="accent2"/>
                </a:gs>
              </a:gsLst>
              <a:lin ang="0" scaled="1"/>
              <a:tileRect/>
            </a:gra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159" name="Gerade Verbindung mit Pfeil 258"/>
            <p:cNvCxnSpPr/>
            <p:nvPr/>
          </p:nvCxnSpPr>
          <p:spPr>
            <a:xfrm flipV="1">
              <a:off x="5613937" y="2263210"/>
              <a:ext cx="912148" cy="492708"/>
            </a:xfrm>
            <a:prstGeom prst="straightConnector1">
              <a:avLst/>
            </a:prstGeom>
            <a:noFill/>
            <a:ln>
              <a:solidFill>
                <a:schemeClr val="tx1"/>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sp>
          <p:nvSpPr>
            <p:cNvPr id="160" name="Textfeld 259"/>
            <p:cNvSpPr txBox="1"/>
            <p:nvPr/>
          </p:nvSpPr>
          <p:spPr>
            <a:xfrm>
              <a:off x="6400800" y="1858199"/>
              <a:ext cx="2125918" cy="523220"/>
            </a:xfrm>
            <a:prstGeom prst="rect">
              <a:avLst/>
            </a:prstGeom>
            <a:noFill/>
          </p:spPr>
          <p:txBody>
            <a:bodyPr wrap="square" rtlCol="0">
              <a:spAutoFit/>
            </a:bodyPr>
            <a:lstStyle>
              <a:defPPr>
                <a:defRPr lang="de-DE"/>
              </a:defPPr>
              <a:lvl1pPr algn="ctr">
                <a:defRPr sz="2400">
                  <a:latin typeface="Segoe UI" pitchFamily="34" charset="0"/>
                  <a:ea typeface="Segoe UI" pitchFamily="34" charset="0"/>
                  <a:cs typeface="Segoe UI" pitchFamily="34" charset="0"/>
                </a:defRPr>
              </a:lvl1pPr>
            </a:lstStyle>
            <a:p>
              <a:r>
                <a:rPr lang="de-DE" sz="1400" dirty="0" err="1" smtClean="0">
                  <a:latin typeface="Lucida Fax"/>
                  <a:cs typeface="Lucida Fax"/>
                </a:rPr>
                <a:t>free</a:t>
              </a:r>
              <a:r>
                <a:rPr lang="de-DE" sz="1400" dirty="0" smtClean="0">
                  <a:latin typeface="Lucida Fax"/>
                  <a:cs typeface="Lucida Fax"/>
                </a:rPr>
                <a:t> </a:t>
              </a:r>
              <a:r>
                <a:rPr lang="de-DE" sz="1400" dirty="0" err="1" smtClean="0">
                  <a:latin typeface="Lucida Fax"/>
                  <a:cs typeface="Lucida Fax"/>
                </a:rPr>
                <a:t>electron</a:t>
              </a:r>
              <a:r>
                <a:rPr lang="de-DE" sz="1400" dirty="0" smtClean="0">
                  <a:latin typeface="Lucida Fax"/>
                  <a:cs typeface="Lucida Fax"/>
                </a:rPr>
                <a:t> </a:t>
              </a:r>
              <a:br>
                <a:rPr lang="de-DE" sz="1400" dirty="0" smtClean="0">
                  <a:latin typeface="Lucida Fax"/>
                  <a:cs typeface="Lucida Fax"/>
                </a:rPr>
              </a:br>
              <a:r>
                <a:rPr lang="de-DE" sz="1400" b="1" dirty="0" smtClean="0">
                  <a:latin typeface="Lucida Fax"/>
                  <a:cs typeface="Lucida Fax"/>
                </a:rPr>
                <a:t> </a:t>
              </a:r>
              <a:r>
                <a:rPr lang="de-DE" sz="1400" b="1" dirty="0" smtClean="0">
                  <a:latin typeface="Lucida Fax"/>
                  <a:cs typeface="Lucida Fax"/>
                  <a:sym typeface="Wingdings" pitchFamily="2" charset="2"/>
                </a:rPr>
                <a:t> </a:t>
              </a:r>
              <a:r>
                <a:rPr lang="de-DE" sz="1400" b="1" dirty="0" err="1" smtClean="0">
                  <a:latin typeface="Lucida Fax"/>
                  <a:cs typeface="Lucida Fax"/>
                  <a:sym typeface="Wingdings" pitchFamily="2" charset="2"/>
                </a:rPr>
                <a:t>charge</a:t>
              </a:r>
              <a:r>
                <a:rPr lang="de-DE" sz="1400" b="1" dirty="0" smtClean="0">
                  <a:latin typeface="Lucida Fax"/>
                  <a:cs typeface="Lucida Fax"/>
                  <a:sym typeface="Wingdings" pitchFamily="2" charset="2"/>
                </a:rPr>
                <a:t> </a:t>
              </a:r>
              <a:r>
                <a:rPr lang="de-DE" sz="1400" b="1" dirty="0" err="1" smtClean="0">
                  <a:latin typeface="Lucida Fax"/>
                  <a:cs typeface="Lucida Fax"/>
                  <a:sym typeface="Wingdings" pitchFamily="2" charset="2"/>
                </a:rPr>
                <a:t>signal</a:t>
              </a:r>
              <a:r>
                <a:rPr lang="de-DE" sz="1400" b="1" dirty="0" smtClean="0">
                  <a:latin typeface="Lucida Fax"/>
                  <a:cs typeface="Lucida Fax"/>
                  <a:sym typeface="Wingdings" pitchFamily="2" charset="2"/>
                </a:rPr>
                <a:t> (S2)</a:t>
              </a:r>
              <a:r>
                <a:rPr lang="de-DE" sz="1400" b="1" dirty="0" smtClean="0">
                  <a:latin typeface="Lucida Fax"/>
                  <a:cs typeface="Lucida Fax"/>
                </a:rPr>
                <a:t> </a:t>
              </a:r>
              <a:endParaRPr lang="de-DE" sz="1400" b="1" dirty="0">
                <a:latin typeface="Lucida Fax"/>
                <a:cs typeface="Lucida Fax"/>
              </a:endParaRPr>
            </a:p>
          </p:txBody>
        </p:sp>
        <p:sp>
          <p:nvSpPr>
            <p:cNvPr id="161" name="Ellipse 260"/>
            <p:cNvSpPr/>
            <p:nvPr/>
          </p:nvSpPr>
          <p:spPr>
            <a:xfrm rot="20037307">
              <a:off x="5432642" y="2741954"/>
              <a:ext cx="143709" cy="135457"/>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162" name="Gerade Verbindung mit Pfeil 261"/>
            <p:cNvCxnSpPr/>
            <p:nvPr/>
          </p:nvCxnSpPr>
          <p:spPr>
            <a:xfrm flipH="1" flipV="1">
              <a:off x="4929233" y="2645602"/>
              <a:ext cx="396446" cy="126894"/>
            </a:xfrm>
            <a:prstGeom prst="straightConnector1">
              <a:avLst/>
            </a:prstGeom>
            <a:noFill/>
            <a:ln>
              <a:solidFill>
                <a:schemeClr val="tx1"/>
              </a:solidFill>
              <a:prstDash val="sysDash"/>
              <a:tailEnd type="triangle" w="lg" len="lg"/>
            </a:ln>
          </p:spPr>
          <p:style>
            <a:lnRef idx="2">
              <a:schemeClr val="accent1">
                <a:shade val="50000"/>
              </a:schemeClr>
            </a:lnRef>
            <a:fillRef idx="1">
              <a:schemeClr val="accent1"/>
            </a:fillRef>
            <a:effectRef idx="0">
              <a:schemeClr val="accent1"/>
            </a:effectRef>
            <a:fontRef idx="minor">
              <a:schemeClr val="lt1"/>
            </a:fontRef>
          </p:style>
        </p:cxnSp>
        <p:sp>
          <p:nvSpPr>
            <p:cNvPr id="163" name="Textfeld 262"/>
            <p:cNvSpPr txBox="1"/>
            <p:nvPr/>
          </p:nvSpPr>
          <p:spPr>
            <a:xfrm>
              <a:off x="3285457" y="2945850"/>
              <a:ext cx="1590301" cy="276999"/>
            </a:xfrm>
            <a:prstGeom prst="rect">
              <a:avLst/>
            </a:prstGeom>
            <a:noFill/>
          </p:spPr>
          <p:txBody>
            <a:bodyPr wrap="square" rtlCol="0">
              <a:spAutoFit/>
            </a:bodyPr>
            <a:lstStyle>
              <a:defPPr>
                <a:defRPr lang="de-DE"/>
              </a:defPPr>
              <a:lvl1pPr algn="ctr">
                <a:defRPr sz="2400">
                  <a:latin typeface="Segoe UI" pitchFamily="34" charset="0"/>
                  <a:ea typeface="Segoe UI" pitchFamily="34" charset="0"/>
                  <a:cs typeface="Segoe UI" pitchFamily="34" charset="0"/>
                </a:defRPr>
              </a:lvl1pPr>
            </a:lstStyle>
            <a:p>
              <a:r>
                <a:rPr lang="de-DE" sz="1200" b="1" dirty="0" err="1" smtClean="0">
                  <a:latin typeface="Lucida Fax"/>
                  <a:cs typeface="Lucida Fax"/>
                </a:rPr>
                <a:t>recombination</a:t>
              </a:r>
              <a:endParaRPr lang="de-DE" sz="1200" b="1" dirty="0">
                <a:latin typeface="Lucida Fax"/>
                <a:cs typeface="Lucida Fax"/>
              </a:endParaRPr>
            </a:p>
          </p:txBody>
        </p:sp>
        <p:sp>
          <p:nvSpPr>
            <p:cNvPr id="164" name="Pfeil nach rechts 263"/>
            <p:cNvSpPr/>
            <p:nvPr/>
          </p:nvSpPr>
          <p:spPr>
            <a:xfrm rot="4582414">
              <a:off x="4481038" y="3056034"/>
              <a:ext cx="576064" cy="142969"/>
            </a:xfrm>
            <a:prstGeom prst="rightArrow">
              <a:avLst/>
            </a:prstGeom>
            <a:solidFill>
              <a:srgbClr val="0070C0"/>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6" name="Freihandform 243"/>
            <p:cNvSpPr/>
            <p:nvPr/>
          </p:nvSpPr>
          <p:spPr>
            <a:xfrm rot="20727991">
              <a:off x="3683593" y="5154725"/>
              <a:ext cx="526894" cy="519177"/>
            </a:xfrm>
            <a:custGeom>
              <a:avLst/>
              <a:gdLst>
                <a:gd name="connsiteX0" fmla="*/ 0 w 684304"/>
                <a:gd name="connsiteY0" fmla="*/ 932156 h 932156"/>
                <a:gd name="connsiteX1" fmla="*/ 683581 w 684304"/>
                <a:gd name="connsiteY1" fmla="*/ 550416 h 932156"/>
                <a:gd name="connsiteX2" fmla="*/ 142043 w 684304"/>
                <a:gd name="connsiteY2" fmla="*/ 0 h 932156"/>
                <a:gd name="connsiteX3" fmla="*/ 142043 w 684304"/>
                <a:gd name="connsiteY3" fmla="*/ 0 h 932156"/>
              </a:gdLst>
              <a:ahLst/>
              <a:cxnLst>
                <a:cxn ang="0">
                  <a:pos x="connsiteX0" y="connsiteY0"/>
                </a:cxn>
                <a:cxn ang="0">
                  <a:pos x="connsiteX1" y="connsiteY1"/>
                </a:cxn>
                <a:cxn ang="0">
                  <a:pos x="connsiteX2" y="connsiteY2"/>
                </a:cxn>
                <a:cxn ang="0">
                  <a:pos x="connsiteX3" y="connsiteY3"/>
                </a:cxn>
              </a:cxnLst>
              <a:rect l="l" t="t" r="r" b="b"/>
              <a:pathLst>
                <a:path w="684304" h="932156">
                  <a:moveTo>
                    <a:pt x="0" y="932156"/>
                  </a:moveTo>
                  <a:cubicBezTo>
                    <a:pt x="329953" y="818965"/>
                    <a:pt x="659907" y="705775"/>
                    <a:pt x="683581" y="550416"/>
                  </a:cubicBezTo>
                  <a:cubicBezTo>
                    <a:pt x="707255" y="395057"/>
                    <a:pt x="142043" y="0"/>
                    <a:pt x="142043" y="0"/>
                  </a:cubicBezTo>
                  <a:lnTo>
                    <a:pt x="142043" y="0"/>
                  </a:lnTo>
                </a:path>
              </a:pathLst>
            </a:custGeom>
            <a:noFill/>
            <a:ln>
              <a:solidFill>
                <a:schemeClr val="tx1"/>
              </a:solidFill>
              <a:tailEnd type="triangle" w="lg"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167" name="Gerade Verbindung mit Pfeil 245"/>
            <p:cNvCxnSpPr/>
            <p:nvPr/>
          </p:nvCxnSpPr>
          <p:spPr>
            <a:xfrm>
              <a:off x="4953000" y="5706520"/>
              <a:ext cx="383095" cy="341165"/>
            </a:xfrm>
            <a:prstGeom prst="straightConnector1">
              <a:avLst/>
            </a:prstGeom>
            <a:ln w="28575">
              <a:solidFill>
                <a:schemeClr val="tx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68" name="Pfeil nach rechts 246"/>
            <p:cNvSpPr/>
            <p:nvPr/>
          </p:nvSpPr>
          <p:spPr>
            <a:xfrm rot="19213787">
              <a:off x="796334" y="4638843"/>
              <a:ext cx="1254358" cy="322810"/>
            </a:xfrm>
            <a:prstGeom prst="rightArrow">
              <a:avLst/>
            </a:prstGeom>
            <a:solidFill>
              <a:srgbClr val="0070C0"/>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9" name="Pfeil nach rechts 249"/>
            <p:cNvSpPr/>
            <p:nvPr/>
          </p:nvSpPr>
          <p:spPr>
            <a:xfrm rot="2109257">
              <a:off x="836398" y="3287954"/>
              <a:ext cx="576064" cy="142969"/>
            </a:xfrm>
            <a:prstGeom prst="rightArrow">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de-DE"/>
            </a:p>
          </p:txBody>
        </p:sp>
        <p:grpSp>
          <p:nvGrpSpPr>
            <p:cNvPr id="170" name="Gruppieren 31"/>
            <p:cNvGrpSpPr/>
            <p:nvPr/>
          </p:nvGrpSpPr>
          <p:grpSpPr>
            <a:xfrm>
              <a:off x="6624325" y="3092469"/>
              <a:ext cx="1267279" cy="1670457"/>
              <a:chOff x="6624325" y="2415149"/>
              <a:chExt cx="1267279" cy="1670457"/>
            </a:xfrm>
          </p:grpSpPr>
          <p:grpSp>
            <p:nvGrpSpPr>
              <p:cNvPr id="171" name="Gruppieren 250"/>
              <p:cNvGrpSpPr/>
              <p:nvPr/>
            </p:nvGrpSpPr>
            <p:grpSpPr>
              <a:xfrm rot="20095327">
                <a:off x="6624325" y="2850420"/>
                <a:ext cx="1267279" cy="798052"/>
                <a:chOff x="3281394" y="3827124"/>
                <a:chExt cx="1850874" cy="1165562"/>
              </a:xfrm>
            </p:grpSpPr>
            <p:grpSp>
              <p:nvGrpSpPr>
                <p:cNvPr id="174" name="Gruppieren 251"/>
                <p:cNvGrpSpPr/>
                <p:nvPr/>
              </p:nvGrpSpPr>
              <p:grpSpPr>
                <a:xfrm>
                  <a:off x="3873007" y="4139806"/>
                  <a:ext cx="590550" cy="546100"/>
                  <a:chOff x="4403697" y="3427039"/>
                  <a:chExt cx="590550" cy="546100"/>
                </a:xfrm>
              </p:grpSpPr>
              <p:sp>
                <p:nvSpPr>
                  <p:cNvPr id="180" name="Ellipse 257"/>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81" name="Ellipse 288"/>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82" name="Ellipse 301"/>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83" name="Ellipse 302"/>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84" name="Ellipse 303"/>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85" name="Ellipse 304"/>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86" name="Ellipse 305"/>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87" name="Ellipse 306"/>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175" name="Ellipse 252"/>
                <p:cNvSpPr/>
                <p:nvPr/>
              </p:nvSpPr>
              <p:spPr>
                <a:xfrm rot="1817347">
                  <a:off x="3340215" y="4130964"/>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6" name="Ellipse 253"/>
                <p:cNvSpPr/>
                <p:nvPr/>
              </p:nvSpPr>
              <p:spPr>
                <a:xfrm>
                  <a:off x="3471089" y="3827124"/>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7" name="Ellipse 254"/>
                <p:cNvSpPr/>
                <p:nvPr/>
              </p:nvSpPr>
              <p:spPr>
                <a:xfrm>
                  <a:off x="4463557" y="473787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8" name="Ellipse 255"/>
                <p:cNvSpPr/>
                <p:nvPr/>
              </p:nvSpPr>
              <p:spPr>
                <a:xfrm rot="19287215">
                  <a:off x="3281394" y="4159089"/>
                  <a:ext cx="1792053" cy="505187"/>
                </a:xfrm>
                <a:prstGeom prst="ellipse">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9" name="Ellipse 256"/>
                <p:cNvSpPr/>
                <p:nvPr/>
              </p:nvSpPr>
              <p:spPr>
                <a:xfrm>
                  <a:off x="3723111" y="4880998"/>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172" name="Ellipse 307"/>
              <p:cNvSpPr/>
              <p:nvPr/>
            </p:nvSpPr>
            <p:spPr>
              <a:xfrm rot="17782542">
                <a:off x="6414103" y="3014923"/>
                <a:ext cx="1670457" cy="470909"/>
              </a:xfrm>
              <a:prstGeom prst="ellipse">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3" name="Ellipse 308"/>
              <p:cNvSpPr/>
              <p:nvPr/>
            </p:nvSpPr>
            <p:spPr>
              <a:xfrm rot="20095327">
                <a:off x="7449401" y="2672397"/>
                <a:ext cx="145757" cy="123427"/>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188" name="Gruppieren 309"/>
            <p:cNvGrpSpPr/>
            <p:nvPr/>
          </p:nvGrpSpPr>
          <p:grpSpPr>
            <a:xfrm rot="20095327">
              <a:off x="4317816" y="1705416"/>
              <a:ext cx="1267279" cy="721030"/>
              <a:chOff x="3281394" y="3796490"/>
              <a:chExt cx="1850874" cy="1053070"/>
            </a:xfrm>
          </p:grpSpPr>
          <p:grpSp>
            <p:nvGrpSpPr>
              <p:cNvPr id="189" name="Gruppieren 310"/>
              <p:cNvGrpSpPr/>
              <p:nvPr/>
            </p:nvGrpSpPr>
            <p:grpSpPr>
              <a:xfrm>
                <a:off x="3873007" y="4139806"/>
                <a:ext cx="590550" cy="546100"/>
                <a:chOff x="4403697" y="3427039"/>
                <a:chExt cx="590550" cy="546100"/>
              </a:xfrm>
            </p:grpSpPr>
            <p:sp>
              <p:nvSpPr>
                <p:cNvPr id="195" name="Ellipse 316"/>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6" name="Ellipse 317"/>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7" name="Ellipse 318"/>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8" name="Ellipse 319"/>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9" name="Ellipse 320"/>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00" name="Ellipse 321"/>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01" name="Ellipse 322"/>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02" name="Ellipse 323"/>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190" name="Ellipse 311"/>
              <p:cNvSpPr/>
              <p:nvPr/>
            </p:nvSpPr>
            <p:spPr>
              <a:xfrm rot="1817347">
                <a:off x="3340215" y="4130964"/>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1" name="Ellipse 312"/>
              <p:cNvSpPr/>
              <p:nvPr/>
            </p:nvSpPr>
            <p:spPr>
              <a:xfrm>
                <a:off x="3471089" y="3827124"/>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2" name="Ellipse 313"/>
              <p:cNvSpPr/>
              <p:nvPr/>
            </p:nvSpPr>
            <p:spPr>
              <a:xfrm>
                <a:off x="4463557" y="473787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3" name="Ellipse 314"/>
              <p:cNvSpPr/>
              <p:nvPr/>
            </p:nvSpPr>
            <p:spPr>
              <a:xfrm rot="19287215">
                <a:off x="3281394" y="4159089"/>
                <a:ext cx="1792053" cy="505187"/>
              </a:xfrm>
              <a:prstGeom prst="ellipse">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4" name="Ellipse 315"/>
              <p:cNvSpPr/>
              <p:nvPr/>
            </p:nvSpPr>
            <p:spPr>
              <a:xfrm>
                <a:off x="4828468" y="3796490"/>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203" name="Gruppieren 8"/>
            <p:cNvGrpSpPr/>
            <p:nvPr/>
          </p:nvGrpSpPr>
          <p:grpSpPr>
            <a:xfrm>
              <a:off x="4343400" y="3134066"/>
              <a:ext cx="1267279" cy="1670457"/>
              <a:chOff x="4414525" y="2456746"/>
              <a:chExt cx="1267279" cy="1670457"/>
            </a:xfrm>
          </p:grpSpPr>
          <p:grpSp>
            <p:nvGrpSpPr>
              <p:cNvPr id="204" name="Gruppieren 7"/>
              <p:cNvGrpSpPr/>
              <p:nvPr/>
            </p:nvGrpSpPr>
            <p:grpSpPr>
              <a:xfrm>
                <a:off x="4414525" y="2456746"/>
                <a:ext cx="1267279" cy="1670457"/>
                <a:chOff x="4414525" y="2456746"/>
                <a:chExt cx="1267279" cy="1670457"/>
              </a:xfrm>
            </p:grpSpPr>
            <p:grpSp>
              <p:nvGrpSpPr>
                <p:cNvPr id="206" name="Gruppieren 174"/>
                <p:cNvGrpSpPr/>
                <p:nvPr/>
              </p:nvGrpSpPr>
              <p:grpSpPr>
                <a:xfrm rot="20095327">
                  <a:off x="4414525" y="2892017"/>
                  <a:ext cx="1267279" cy="798052"/>
                  <a:chOff x="3281394" y="3827124"/>
                  <a:chExt cx="1850874" cy="1165562"/>
                </a:xfrm>
              </p:grpSpPr>
              <p:grpSp>
                <p:nvGrpSpPr>
                  <p:cNvPr id="208" name="Gruppieren 175"/>
                  <p:cNvGrpSpPr/>
                  <p:nvPr/>
                </p:nvGrpSpPr>
                <p:grpSpPr>
                  <a:xfrm>
                    <a:off x="3873007" y="4139806"/>
                    <a:ext cx="590550" cy="546100"/>
                    <a:chOff x="4403697" y="3427039"/>
                    <a:chExt cx="590550" cy="546100"/>
                  </a:xfrm>
                </p:grpSpPr>
                <p:sp>
                  <p:nvSpPr>
                    <p:cNvPr id="214" name="Ellipse 182"/>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5" name="Ellipse 183"/>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6" name="Ellipse 184"/>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7" name="Ellipse 185"/>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8" name="Ellipse 186"/>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9" name="Ellipse 187"/>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20" name="Ellipse 188"/>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21" name="Ellipse 189"/>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209" name="Ellipse 176"/>
                  <p:cNvSpPr/>
                  <p:nvPr/>
                </p:nvSpPr>
                <p:spPr>
                  <a:xfrm rot="1817347">
                    <a:off x="3340215" y="4130964"/>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0" name="Ellipse 177"/>
                  <p:cNvSpPr/>
                  <p:nvPr/>
                </p:nvSpPr>
                <p:spPr>
                  <a:xfrm>
                    <a:off x="3471089" y="3827124"/>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1" name="Ellipse 178"/>
                  <p:cNvSpPr/>
                  <p:nvPr/>
                </p:nvSpPr>
                <p:spPr>
                  <a:xfrm>
                    <a:off x="4463557" y="473787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2" name="Ellipse 179"/>
                  <p:cNvSpPr/>
                  <p:nvPr/>
                </p:nvSpPr>
                <p:spPr>
                  <a:xfrm rot="19287215">
                    <a:off x="3281394" y="4159089"/>
                    <a:ext cx="1792053" cy="505187"/>
                  </a:xfrm>
                  <a:prstGeom prst="ellipse">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3" name="Ellipse 180"/>
                  <p:cNvSpPr/>
                  <p:nvPr/>
                </p:nvSpPr>
                <p:spPr>
                  <a:xfrm>
                    <a:off x="3723111" y="4880998"/>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207" name="Ellipse 247"/>
                <p:cNvSpPr/>
                <p:nvPr/>
              </p:nvSpPr>
              <p:spPr>
                <a:xfrm rot="17782542">
                  <a:off x="4194373" y="3056520"/>
                  <a:ext cx="1670457" cy="47090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205" name="Ellipse 324"/>
              <p:cNvSpPr/>
              <p:nvPr/>
            </p:nvSpPr>
            <p:spPr>
              <a:xfrm rot="20095327">
                <a:off x="5321836" y="2519054"/>
                <a:ext cx="145757" cy="123427"/>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222" name="Ellipse 325"/>
            <p:cNvSpPr/>
            <p:nvPr/>
          </p:nvSpPr>
          <p:spPr>
            <a:xfrm rot="20037307">
              <a:off x="4743618" y="2557154"/>
              <a:ext cx="143709" cy="135457"/>
            </a:xfrm>
            <a:prstGeom prst="ellipse">
              <a:avLst/>
            </a:prstGeom>
            <a:solidFill>
              <a:schemeClr val="bg1"/>
            </a:solidFill>
            <a:ln w="1905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3" name="Textfeld 341"/>
            <p:cNvSpPr txBox="1"/>
            <p:nvPr/>
          </p:nvSpPr>
          <p:spPr>
            <a:xfrm rot="19769120">
              <a:off x="2408952" y="2214439"/>
              <a:ext cx="1375797" cy="369332"/>
            </a:xfrm>
            <a:prstGeom prst="rect">
              <a:avLst/>
            </a:prstGeom>
          </p:spPr>
          <p:txBody>
            <a:bodyPr wrap="none">
              <a:spAutoFit/>
            </a:bodyPr>
            <a:lstStyle>
              <a:defPPr>
                <a:defRPr lang="en-US"/>
              </a:defPPr>
              <a:lvl1pPr>
                <a:defRPr sz="1600" b="1"/>
              </a:lvl1pPr>
            </a:lstStyle>
            <a:p>
              <a:r>
                <a:rPr lang="de-DE" sz="1800" b="0" dirty="0" err="1" smtClean="0">
                  <a:latin typeface="Lucida Fax"/>
                  <a:cs typeface="Lucida Fax"/>
                </a:rPr>
                <a:t>ionization</a:t>
              </a:r>
              <a:endParaRPr lang="de-DE" sz="1800" b="0" dirty="0">
                <a:latin typeface="Lucida Fax"/>
                <a:cs typeface="Lucida Fax"/>
              </a:endParaRPr>
            </a:p>
          </p:txBody>
        </p:sp>
        <p:sp>
          <p:nvSpPr>
            <p:cNvPr id="224" name="Textfeld 342"/>
            <p:cNvSpPr txBox="1"/>
            <p:nvPr/>
          </p:nvSpPr>
          <p:spPr>
            <a:xfrm>
              <a:off x="3134099" y="3352942"/>
              <a:ext cx="1340744" cy="369332"/>
            </a:xfrm>
            <a:prstGeom prst="rect">
              <a:avLst/>
            </a:prstGeom>
          </p:spPr>
          <p:txBody>
            <a:bodyPr wrap="none">
              <a:spAutoFit/>
            </a:bodyPr>
            <a:lstStyle>
              <a:defPPr>
                <a:defRPr lang="en-US"/>
              </a:defPPr>
              <a:lvl1pPr>
                <a:defRPr sz="1600" b="1"/>
              </a:lvl1pPr>
            </a:lstStyle>
            <a:p>
              <a:r>
                <a:rPr lang="de-DE" sz="1800" b="0" dirty="0" err="1" smtClean="0">
                  <a:latin typeface="Lucida Fax"/>
                  <a:cs typeface="Lucida Fax"/>
                </a:rPr>
                <a:t>excitation</a:t>
              </a:r>
              <a:endParaRPr lang="de-DE" sz="1800" b="0" dirty="0">
                <a:latin typeface="Lucida Fax"/>
                <a:cs typeface="Lucida Fax"/>
              </a:endParaRPr>
            </a:p>
          </p:txBody>
        </p:sp>
        <p:grpSp>
          <p:nvGrpSpPr>
            <p:cNvPr id="225" name="Gruppieren 16"/>
            <p:cNvGrpSpPr/>
            <p:nvPr/>
          </p:nvGrpSpPr>
          <p:grpSpPr>
            <a:xfrm>
              <a:off x="1325214" y="3595519"/>
              <a:ext cx="1850874" cy="1165562"/>
              <a:chOff x="5636571" y="1508452"/>
              <a:chExt cx="1850874" cy="1165562"/>
            </a:xfrm>
          </p:grpSpPr>
          <p:grpSp>
            <p:nvGrpSpPr>
              <p:cNvPr id="226" name="Gruppieren 152"/>
              <p:cNvGrpSpPr/>
              <p:nvPr/>
            </p:nvGrpSpPr>
            <p:grpSpPr>
              <a:xfrm>
                <a:off x="6228184" y="1821134"/>
                <a:ext cx="590550" cy="546100"/>
                <a:chOff x="4403697" y="3427039"/>
                <a:chExt cx="590550" cy="546100"/>
              </a:xfrm>
            </p:grpSpPr>
            <p:sp>
              <p:nvSpPr>
                <p:cNvPr id="233" name="Ellipse 153"/>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4" name="Ellipse 154"/>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5" name="Ellipse 155"/>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6" name="Ellipse 156"/>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7" name="Ellipse 157"/>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8" name="Ellipse 158"/>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9" name="Ellipse 159"/>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40" name="Ellipse 160"/>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227" name="Ellipse 161"/>
              <p:cNvSpPr/>
              <p:nvPr/>
            </p:nvSpPr>
            <p:spPr>
              <a:xfrm rot="1817347">
                <a:off x="5695392" y="1812292"/>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8" name="Ellipse 162"/>
              <p:cNvSpPr/>
              <p:nvPr/>
            </p:nvSpPr>
            <p:spPr>
              <a:xfrm>
                <a:off x="5826266" y="150845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9" name="Ellipse 163"/>
              <p:cNvSpPr/>
              <p:nvPr/>
            </p:nvSpPr>
            <p:spPr>
              <a:xfrm>
                <a:off x="6818734" y="2419200"/>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0" name="Ellipse 164"/>
              <p:cNvSpPr/>
              <p:nvPr/>
            </p:nvSpPr>
            <p:spPr>
              <a:xfrm rot="19287215">
                <a:off x="5636571" y="1840417"/>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1" name="Ellipse 165"/>
              <p:cNvSpPr/>
              <p:nvPr/>
            </p:nvSpPr>
            <p:spPr>
              <a:xfrm>
                <a:off x="6078288" y="2562326"/>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2" name="Ellipse 166"/>
              <p:cNvSpPr/>
              <p:nvPr/>
            </p:nvSpPr>
            <p:spPr>
              <a:xfrm>
                <a:off x="7109774" y="170017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spTree>
    <p:extLst>
      <p:ext uri="{BB962C8B-B14F-4D97-AF65-F5344CB8AC3E}">
        <p14:creationId xmlns:p14="http://schemas.microsoft.com/office/powerpoint/2010/main" val="1757244315"/>
      </p:ext>
    </p:extLst>
  </p:cSld>
  <p:clrMapOvr>
    <a:masterClrMapping/>
  </p:clrMapOvr>
  <mc:AlternateContent xmlns:mc="http://schemas.openxmlformats.org/markup-compatibility/2006" xmlns:p14="http://schemas.microsoft.com/office/powerpoint/2010/main">
    <mc:Choice Requires="p14">
      <p:transition spd="slow" p14:dur="2000" advTm="35530"/>
    </mc:Choice>
    <mc:Fallback xmlns="">
      <p:transition xmlns:p14="http://schemas.microsoft.com/office/powerpoint/2010/main" spd="slow" advTm="35530"/>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Reconstructing Energy</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10</a:t>
            </a:fld>
            <a:endParaRPr lang="en-US"/>
          </a:p>
        </p:txBody>
      </p:sp>
      <p:grpSp>
        <p:nvGrpSpPr>
          <p:cNvPr id="3" name="Group 2"/>
          <p:cNvGrpSpPr/>
          <p:nvPr/>
        </p:nvGrpSpPr>
        <p:grpSpPr>
          <a:xfrm>
            <a:off x="5677564" y="2045410"/>
            <a:ext cx="2855488" cy="4511299"/>
            <a:chOff x="1430120" y="2127882"/>
            <a:chExt cx="2855488" cy="4511299"/>
          </a:xfrm>
        </p:grpSpPr>
        <p:grpSp>
          <p:nvGrpSpPr>
            <p:cNvPr id="83" name="Gruppieren 90"/>
            <p:cNvGrpSpPr/>
            <p:nvPr/>
          </p:nvGrpSpPr>
          <p:grpSpPr>
            <a:xfrm>
              <a:off x="1430120" y="2127882"/>
              <a:ext cx="2855488" cy="4511299"/>
              <a:chOff x="2602531" y="192375"/>
              <a:chExt cx="3816424" cy="6029454"/>
            </a:xfrm>
          </p:grpSpPr>
          <p:sp>
            <p:nvSpPr>
              <p:cNvPr id="84" name="Abgerundetes Rechteck 91"/>
              <p:cNvSpPr/>
              <p:nvPr/>
            </p:nvSpPr>
            <p:spPr>
              <a:xfrm>
                <a:off x="2674539" y="955721"/>
                <a:ext cx="3672408" cy="5175050"/>
              </a:xfrm>
              <a:prstGeom prst="roundRect">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5" name="Rechteck 92"/>
              <p:cNvSpPr/>
              <p:nvPr/>
            </p:nvSpPr>
            <p:spPr>
              <a:xfrm>
                <a:off x="3112874" y="1487775"/>
                <a:ext cx="2768079" cy="771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nvGrpSpPr>
              <p:cNvPr id="86" name="Gruppieren 93"/>
              <p:cNvGrpSpPr/>
              <p:nvPr/>
            </p:nvGrpSpPr>
            <p:grpSpPr>
              <a:xfrm>
                <a:off x="2602531" y="677213"/>
                <a:ext cx="3816424" cy="5544616"/>
                <a:chOff x="2602531" y="677213"/>
                <a:chExt cx="3816424" cy="5544616"/>
              </a:xfrm>
            </p:grpSpPr>
            <p:sp>
              <p:nvSpPr>
                <p:cNvPr id="121" name="Abgerundetes Rechteck 128"/>
                <p:cNvSpPr/>
                <p:nvPr/>
              </p:nvSpPr>
              <p:spPr>
                <a:xfrm>
                  <a:off x="2602531" y="965245"/>
                  <a:ext cx="3816424"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2" name="Abgerundetes Rechteck 129"/>
                <p:cNvSpPr/>
                <p:nvPr/>
              </p:nvSpPr>
              <p:spPr>
                <a:xfrm>
                  <a:off x="2674539" y="893237"/>
                  <a:ext cx="3672408"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3" name="Rechteck 130"/>
                <p:cNvSpPr/>
                <p:nvPr/>
              </p:nvSpPr>
              <p:spPr>
                <a:xfrm>
                  <a:off x="2746547" y="677213"/>
                  <a:ext cx="3456384" cy="50405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87" name="Rechteck 94"/>
              <p:cNvSpPr/>
              <p:nvPr/>
            </p:nvSpPr>
            <p:spPr>
              <a:xfrm>
                <a:off x="3093824" y="1441257"/>
                <a:ext cx="2796435" cy="4351465"/>
              </a:xfrm>
              <a:prstGeom prst="rect">
                <a:avLst/>
              </a:prstGeom>
              <a:noFill/>
              <a:ln w="571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8" name="Rechteck 95"/>
              <p:cNvSpPr/>
              <p:nvPr/>
            </p:nvSpPr>
            <p:spPr>
              <a:xfrm>
                <a:off x="31194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9" name="Rechteck 96"/>
              <p:cNvSpPr/>
              <p:nvPr/>
            </p:nvSpPr>
            <p:spPr>
              <a:xfrm>
                <a:off x="3396697"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0" name="Rechteck 97"/>
              <p:cNvSpPr/>
              <p:nvPr/>
            </p:nvSpPr>
            <p:spPr>
              <a:xfrm>
                <a:off x="3659138"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1" name="Rechteck 98"/>
              <p:cNvSpPr/>
              <p:nvPr/>
            </p:nvSpPr>
            <p:spPr>
              <a:xfrm>
                <a:off x="3935950"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2" name="Rechteck 99"/>
              <p:cNvSpPr/>
              <p:nvPr/>
            </p:nvSpPr>
            <p:spPr>
              <a:xfrm>
                <a:off x="42093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3" name="Rechteck 100"/>
              <p:cNvSpPr/>
              <p:nvPr/>
            </p:nvSpPr>
            <p:spPr>
              <a:xfrm>
                <a:off x="448913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4" name="Rechteck 101"/>
              <p:cNvSpPr/>
              <p:nvPr/>
            </p:nvSpPr>
            <p:spPr>
              <a:xfrm>
                <a:off x="4754624" y="1619953"/>
                <a:ext cx="277281" cy="367699"/>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5" name="Rechteck 102"/>
              <p:cNvSpPr/>
              <p:nvPr/>
            </p:nvSpPr>
            <p:spPr>
              <a:xfrm>
                <a:off x="5031436" y="1618759"/>
                <a:ext cx="277281" cy="368893"/>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6" name="Rechteck 103"/>
              <p:cNvSpPr/>
              <p:nvPr/>
            </p:nvSpPr>
            <p:spPr>
              <a:xfrm>
                <a:off x="530480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7" name="Rechteck 104"/>
              <p:cNvSpPr/>
              <p:nvPr/>
            </p:nvSpPr>
            <p:spPr>
              <a:xfrm>
                <a:off x="558462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8" name="Rechteck 105"/>
              <p:cNvSpPr/>
              <p:nvPr/>
            </p:nvSpPr>
            <p:spPr>
              <a:xfrm>
                <a:off x="31194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9" name="Rechteck 106"/>
              <p:cNvSpPr/>
              <p:nvPr/>
            </p:nvSpPr>
            <p:spPr>
              <a:xfrm>
                <a:off x="3396697"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0" name="Rechteck 107"/>
              <p:cNvSpPr/>
              <p:nvPr/>
            </p:nvSpPr>
            <p:spPr>
              <a:xfrm>
                <a:off x="3659138"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1" name="Rechteck 108"/>
              <p:cNvSpPr/>
              <p:nvPr/>
            </p:nvSpPr>
            <p:spPr>
              <a:xfrm>
                <a:off x="3935950"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2" name="Rechteck 109"/>
              <p:cNvSpPr/>
              <p:nvPr/>
            </p:nvSpPr>
            <p:spPr>
              <a:xfrm>
                <a:off x="42093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3" name="Rechteck 110"/>
              <p:cNvSpPr/>
              <p:nvPr/>
            </p:nvSpPr>
            <p:spPr>
              <a:xfrm>
                <a:off x="44891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4" name="Rechteck 111"/>
              <p:cNvSpPr/>
              <p:nvPr/>
            </p:nvSpPr>
            <p:spPr>
              <a:xfrm>
                <a:off x="4754624"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5" name="Rechteck 112"/>
              <p:cNvSpPr/>
              <p:nvPr/>
            </p:nvSpPr>
            <p:spPr>
              <a:xfrm>
                <a:off x="50314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6" name="Rechteck 113"/>
              <p:cNvSpPr/>
              <p:nvPr/>
            </p:nvSpPr>
            <p:spPr>
              <a:xfrm>
                <a:off x="5304802"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7" name="Rechteck 114"/>
              <p:cNvSpPr/>
              <p:nvPr/>
            </p:nvSpPr>
            <p:spPr>
              <a:xfrm>
                <a:off x="5584622"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8" name="Rechteck 115"/>
              <p:cNvSpPr/>
              <p:nvPr/>
            </p:nvSpPr>
            <p:spPr>
              <a:xfrm>
                <a:off x="3986213" y="192375"/>
                <a:ext cx="982464" cy="1295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9" name="Rechteck 116"/>
              <p:cNvSpPr/>
              <p:nvPr/>
            </p:nvSpPr>
            <p:spPr>
              <a:xfrm>
                <a:off x="3986214" y="1174239"/>
                <a:ext cx="995897" cy="103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0" name="Rechteck 117"/>
              <p:cNvSpPr/>
              <p:nvPr/>
            </p:nvSpPr>
            <p:spPr>
              <a:xfrm>
                <a:off x="3944298" y="200025"/>
                <a:ext cx="1095486"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1" name="Rechteck 118"/>
              <p:cNvSpPr/>
              <p:nvPr/>
            </p:nvSpPr>
            <p:spPr>
              <a:xfrm>
                <a:off x="4921838" y="801380"/>
                <a:ext cx="1453683"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2" name="Rechteck 119"/>
              <p:cNvSpPr/>
              <p:nvPr/>
            </p:nvSpPr>
            <p:spPr>
              <a:xfrm>
                <a:off x="2708447" y="780063"/>
                <a:ext cx="1277766"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cxnSp>
            <p:nvCxnSpPr>
              <p:cNvPr id="113" name="Gerade Verbindung 120"/>
              <p:cNvCxnSpPr/>
              <p:nvPr/>
            </p:nvCxnSpPr>
            <p:spPr>
              <a:xfrm>
                <a:off x="3093824" y="2352675"/>
                <a:ext cx="2768079" cy="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114" name="Gerade Verbindung 121"/>
              <p:cNvCxnSpPr/>
              <p:nvPr/>
            </p:nvCxnSpPr>
            <p:spPr>
              <a:xfrm>
                <a:off x="3112874" y="2076450"/>
                <a:ext cx="2768079"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15" name="Gerade Verbindung 122"/>
              <p:cNvCxnSpPr/>
              <p:nvPr/>
            </p:nvCxnSpPr>
            <p:spPr>
              <a:xfrm>
                <a:off x="3102557" y="5334000"/>
                <a:ext cx="2768079" cy="0"/>
              </a:xfrm>
              <a:prstGeom prst="line">
                <a:avLst/>
              </a:prstGeom>
              <a:ln w="1905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16" name="Gerade Verbindung 123"/>
              <p:cNvCxnSpPr/>
              <p:nvPr/>
            </p:nvCxnSpPr>
            <p:spPr>
              <a:xfrm flipV="1">
                <a:off x="3986213" y="555801"/>
                <a:ext cx="1" cy="9065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7" name="Gerade Verbindung 124"/>
              <p:cNvCxnSpPr/>
              <p:nvPr/>
            </p:nvCxnSpPr>
            <p:spPr>
              <a:xfrm flipV="1">
                <a:off x="4986875" y="506580"/>
                <a:ext cx="0" cy="9527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8" name="Pfeil nach unten 125"/>
              <p:cNvSpPr/>
              <p:nvPr/>
            </p:nvSpPr>
            <p:spPr>
              <a:xfrm>
                <a:off x="3377568" y="2495550"/>
                <a:ext cx="157769" cy="2655197"/>
              </a:xfrm>
              <a:prstGeom prst="down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9" name="Textfeld 126"/>
              <p:cNvSpPr txBox="1"/>
              <p:nvPr/>
            </p:nvSpPr>
            <p:spPr>
              <a:xfrm>
                <a:off x="3461242" y="2384941"/>
                <a:ext cx="262441" cy="284517"/>
              </a:xfrm>
              <a:prstGeom prst="rect">
                <a:avLst/>
              </a:prstGeom>
              <a:noFill/>
            </p:spPr>
            <p:txBody>
              <a:bodyPr wrap="square" rtlCol="0">
                <a:spAutoFit/>
              </a:bodyPr>
              <a:lstStyle/>
              <a:p>
                <a:r>
                  <a:rPr lang="de-DE" dirty="0" smtClean="0">
                    <a:solidFill>
                      <a:srgbClr val="FFFF00"/>
                    </a:solidFill>
                    <a:latin typeface="Segoe UI" pitchFamily="34" charset="0"/>
                    <a:cs typeface="Segoe UI" pitchFamily="34" charset="0"/>
                  </a:rPr>
                  <a:t>E</a:t>
                </a:r>
                <a:endParaRPr lang="de-DE" dirty="0">
                  <a:solidFill>
                    <a:srgbClr val="FFFF00"/>
                  </a:solidFill>
                  <a:latin typeface="Segoe UI" pitchFamily="34" charset="0"/>
                  <a:cs typeface="Segoe UI" pitchFamily="34" charset="0"/>
                </a:endParaRPr>
              </a:p>
            </p:txBody>
          </p:sp>
          <p:sp>
            <p:nvSpPr>
              <p:cNvPr id="120" name="Pfeil nach unten 127"/>
              <p:cNvSpPr/>
              <p:nvPr/>
            </p:nvSpPr>
            <p:spPr>
              <a:xfrm>
                <a:off x="3396697" y="2076450"/>
                <a:ext cx="138640" cy="277773"/>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grpSp>
          <p:nvGrpSpPr>
            <p:cNvPr id="11" name="Group 10"/>
            <p:cNvGrpSpPr/>
            <p:nvPr/>
          </p:nvGrpSpPr>
          <p:grpSpPr>
            <a:xfrm>
              <a:off x="2286688" y="5056691"/>
              <a:ext cx="395111" cy="375402"/>
              <a:chOff x="4868333" y="4311931"/>
              <a:chExt cx="395111" cy="375402"/>
            </a:xfrm>
          </p:grpSpPr>
          <p:sp>
            <p:nvSpPr>
              <p:cNvPr id="9" name="Oval 8"/>
              <p:cNvSpPr/>
              <p:nvPr/>
            </p:nvSpPr>
            <p:spPr>
              <a:xfrm>
                <a:off x="4868333" y="4311931"/>
                <a:ext cx="366889" cy="366889"/>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4896555" y="4318001"/>
                <a:ext cx="366889" cy="369332"/>
              </a:xfrm>
              <a:prstGeom prst="rect">
                <a:avLst/>
              </a:prstGeom>
              <a:noFill/>
            </p:spPr>
            <p:txBody>
              <a:bodyPr wrap="square" rtlCol="0">
                <a:spAutoFit/>
              </a:bodyPr>
              <a:lstStyle/>
              <a:p>
                <a:r>
                  <a:rPr lang="en-US" dirty="0" smtClean="0">
                    <a:solidFill>
                      <a:schemeClr val="bg1"/>
                    </a:solidFill>
                  </a:rPr>
                  <a:t>?</a:t>
                </a:r>
                <a:endParaRPr lang="en-US" dirty="0">
                  <a:solidFill>
                    <a:schemeClr val="bg1"/>
                  </a:solidFill>
                </a:endParaRPr>
              </a:p>
            </p:txBody>
          </p:sp>
        </p:grpSp>
        <p:sp>
          <p:nvSpPr>
            <p:cNvPr id="124" name="Textfeld 126"/>
            <p:cNvSpPr txBox="1"/>
            <p:nvPr/>
          </p:nvSpPr>
          <p:spPr>
            <a:xfrm>
              <a:off x="2069795" y="3441008"/>
              <a:ext cx="196361" cy="369332"/>
            </a:xfrm>
            <a:prstGeom prst="rect">
              <a:avLst/>
            </a:prstGeom>
            <a:noFill/>
          </p:spPr>
          <p:txBody>
            <a:bodyPr wrap="square" rtlCol="0">
              <a:spAutoFit/>
            </a:bodyPr>
            <a:lstStyle/>
            <a:p>
              <a:r>
                <a:rPr lang="de-DE" dirty="0" smtClean="0">
                  <a:solidFill>
                    <a:srgbClr val="A20000"/>
                  </a:solidFill>
                  <a:latin typeface="Segoe UI" pitchFamily="34" charset="0"/>
                  <a:cs typeface="Segoe UI" pitchFamily="34" charset="0"/>
                </a:rPr>
                <a:t>E</a:t>
              </a:r>
              <a:endParaRPr lang="de-DE" dirty="0">
                <a:solidFill>
                  <a:srgbClr val="A20000"/>
                </a:solidFill>
                <a:latin typeface="Segoe UI" pitchFamily="34" charset="0"/>
                <a:cs typeface="Segoe UI" pitchFamily="34" charset="0"/>
              </a:endParaRPr>
            </a:p>
          </p:txBody>
        </p:sp>
        <p:grpSp>
          <p:nvGrpSpPr>
            <p:cNvPr id="125" name="Gruppieren 131"/>
            <p:cNvGrpSpPr/>
            <p:nvPr/>
          </p:nvGrpSpPr>
          <p:grpSpPr>
            <a:xfrm>
              <a:off x="2698524" y="4924482"/>
              <a:ext cx="548928" cy="507611"/>
              <a:chOff x="4403697" y="3427039"/>
              <a:chExt cx="590550" cy="546100"/>
            </a:xfrm>
          </p:grpSpPr>
          <p:sp>
            <p:nvSpPr>
              <p:cNvPr id="126" name="Ellipse 132"/>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7" name="Ellipse 133"/>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8" name="Ellipse 134"/>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9" name="Ellipse 135"/>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0" name="Ellipse 136"/>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1" name="Ellipse 137"/>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2" name="Ellipse 138"/>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3" name="Ellipse 139"/>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latin typeface="Segoe UI" pitchFamily="34" charset="0"/>
                  <a:cs typeface="Segoe UI" pitchFamily="34" charset="0"/>
                </a:endParaRPr>
              </a:p>
            </p:txBody>
          </p:sp>
        </p:grpSp>
        <p:sp>
          <p:nvSpPr>
            <p:cNvPr id="27" name="Lightning Bolt 26"/>
            <p:cNvSpPr/>
            <p:nvPr/>
          </p:nvSpPr>
          <p:spPr>
            <a:xfrm rot="17230828">
              <a:off x="3214112" y="4882275"/>
              <a:ext cx="447240" cy="245757"/>
            </a:xfrm>
            <a:prstGeom prst="lightningBolt">
              <a:avLst/>
            </a:prstGeom>
            <a:solidFill>
              <a:srgbClr val="FFFF00"/>
            </a:solidFill>
            <a:ln>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Lightning Bolt 79"/>
            <p:cNvSpPr/>
            <p:nvPr/>
          </p:nvSpPr>
          <p:spPr>
            <a:xfrm rot="1293015">
              <a:off x="3154589" y="5459811"/>
              <a:ext cx="447240" cy="245757"/>
            </a:xfrm>
            <a:prstGeom prst="lightningBolt">
              <a:avLst/>
            </a:prstGeom>
            <a:solidFill>
              <a:srgbClr val="FFFF00"/>
            </a:solidFill>
            <a:ln>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Lightning Bolt 80"/>
            <p:cNvSpPr/>
            <p:nvPr/>
          </p:nvSpPr>
          <p:spPr>
            <a:xfrm rot="3808718">
              <a:off x="2587007" y="5511241"/>
              <a:ext cx="447240" cy="245757"/>
            </a:xfrm>
            <a:prstGeom prst="lightningBolt">
              <a:avLst/>
            </a:prstGeom>
            <a:solidFill>
              <a:srgbClr val="FFFF00"/>
            </a:solidFill>
            <a:ln>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p:cNvSpPr/>
            <p:nvPr/>
          </p:nvSpPr>
          <p:spPr>
            <a:xfrm>
              <a:off x="2635263" y="4755215"/>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5" name="Oval 134"/>
            <p:cNvSpPr/>
            <p:nvPr/>
          </p:nvSpPr>
          <p:spPr>
            <a:xfrm>
              <a:off x="2872329" y="4625395"/>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6" name="Oval 135"/>
            <p:cNvSpPr/>
            <p:nvPr/>
          </p:nvSpPr>
          <p:spPr>
            <a:xfrm>
              <a:off x="3165839" y="4693129"/>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2465406" y="4205111"/>
              <a:ext cx="1499817" cy="338554"/>
            </a:xfrm>
            <a:prstGeom prst="rect">
              <a:avLst/>
            </a:prstGeom>
            <a:noFill/>
          </p:spPr>
          <p:txBody>
            <a:bodyPr wrap="square" rtlCol="0">
              <a:spAutoFit/>
            </a:bodyPr>
            <a:lstStyle/>
            <a:p>
              <a:pPr algn="ctr"/>
              <a:r>
                <a:rPr lang="en-US" sz="1600" dirty="0" smtClean="0">
                  <a:solidFill>
                    <a:srgbClr val="008000"/>
                  </a:solidFill>
                  <a:latin typeface="Lucida Fax"/>
                  <a:cs typeface="Lucida Fax"/>
                </a:rPr>
                <a:t>electrons</a:t>
              </a:r>
              <a:endParaRPr lang="en-US" sz="1600" dirty="0">
                <a:solidFill>
                  <a:srgbClr val="008000"/>
                </a:solidFill>
                <a:latin typeface="Lucida Fax"/>
                <a:cs typeface="Lucida Fax"/>
              </a:endParaRPr>
            </a:p>
          </p:txBody>
        </p:sp>
      </p:grpSp>
      <p:sp>
        <p:nvSpPr>
          <p:cNvPr id="13" name="Donut 12"/>
          <p:cNvSpPr/>
          <p:nvPr/>
        </p:nvSpPr>
        <p:spPr>
          <a:xfrm rot="18979348">
            <a:off x="6549712" y="4921686"/>
            <a:ext cx="1947000" cy="912312"/>
          </a:xfrm>
          <a:prstGeom prst="donut">
            <a:avLst>
              <a:gd name="adj" fmla="val 6180"/>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75" name="Donut 74"/>
          <p:cNvSpPr/>
          <p:nvPr/>
        </p:nvSpPr>
        <p:spPr>
          <a:xfrm rot="19706583">
            <a:off x="6516481" y="3921056"/>
            <a:ext cx="1698312" cy="1011609"/>
          </a:xfrm>
          <a:prstGeom prst="donut">
            <a:avLst>
              <a:gd name="adj" fmla="val 6180"/>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cxnSp>
        <p:nvCxnSpPr>
          <p:cNvPr id="76" name="Straight Arrow Connector 75"/>
          <p:cNvCxnSpPr/>
          <p:nvPr/>
        </p:nvCxnSpPr>
        <p:spPr>
          <a:xfrm>
            <a:off x="3429000" y="4122639"/>
            <a:ext cx="3133354" cy="252995"/>
          </a:xfrm>
          <a:prstGeom prst="straightConnector1">
            <a:avLst/>
          </a:prstGeom>
          <a:ln w="39116">
            <a:solidFill>
              <a:srgbClr val="008000"/>
            </a:solidFill>
            <a:prstDash val="sysDash"/>
            <a:tailEnd type="arrow"/>
          </a:ln>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p:nvPr/>
        </p:nvCxnSpPr>
        <p:spPr>
          <a:xfrm flipV="1">
            <a:off x="3352800" y="5640878"/>
            <a:ext cx="3360049" cy="395114"/>
          </a:xfrm>
          <a:prstGeom prst="straightConnector1">
            <a:avLst/>
          </a:prstGeom>
          <a:ln w="39116">
            <a:solidFill>
              <a:srgbClr val="FF0000"/>
            </a:solidFill>
            <a:prstDash val="sysDash"/>
            <a:tailEnd type="arrow"/>
          </a:ln>
        </p:spPr>
        <p:style>
          <a:lnRef idx="2">
            <a:schemeClr val="accent1"/>
          </a:lnRef>
          <a:fillRef idx="0">
            <a:schemeClr val="accent1"/>
          </a:fillRef>
          <a:effectRef idx="1">
            <a:schemeClr val="accent1"/>
          </a:effectRef>
          <a:fontRef idx="minor">
            <a:schemeClr val="tx1"/>
          </a:fontRef>
        </p:style>
      </p:cxnSp>
      <p:sp>
        <p:nvSpPr>
          <p:cNvPr id="82" name="Content Placeholder 6"/>
          <p:cNvSpPr txBox="1">
            <a:spLocks/>
          </p:cNvSpPr>
          <p:nvPr/>
        </p:nvSpPr>
        <p:spPr>
          <a:xfrm>
            <a:off x="135466" y="4883192"/>
            <a:ext cx="1134534" cy="520717"/>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2"/>
                </a:solidFill>
              </a:rPr>
              <a:t>Energy</a:t>
            </a:r>
            <a:endParaRPr lang="en-US" b="1" dirty="0">
              <a:solidFill>
                <a:schemeClr val="tx2"/>
              </a:solidFill>
            </a:endParaRPr>
          </a:p>
        </p:txBody>
      </p:sp>
      <p:sp>
        <p:nvSpPr>
          <p:cNvPr id="137" name="Content Placeholder 6"/>
          <p:cNvSpPr txBox="1">
            <a:spLocks/>
          </p:cNvSpPr>
          <p:nvPr/>
        </p:nvSpPr>
        <p:spPr>
          <a:xfrm>
            <a:off x="1738490" y="4881600"/>
            <a:ext cx="1857022" cy="520717"/>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2"/>
                </a:solidFill>
              </a:rPr>
              <a:t>Drift Field</a:t>
            </a:r>
            <a:endParaRPr lang="en-US" b="1" dirty="0">
              <a:solidFill>
                <a:schemeClr val="tx2"/>
              </a:solidFill>
            </a:endParaRPr>
          </a:p>
        </p:txBody>
      </p:sp>
      <p:sp>
        <p:nvSpPr>
          <p:cNvPr id="138" name="Content Placeholder 6"/>
          <p:cNvSpPr txBox="1">
            <a:spLocks/>
          </p:cNvSpPr>
          <p:nvPr/>
        </p:nvSpPr>
        <p:spPr>
          <a:xfrm>
            <a:off x="3575756" y="4889262"/>
            <a:ext cx="1857022" cy="520717"/>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2"/>
                </a:solidFill>
              </a:rPr>
              <a:t>Particle</a:t>
            </a:r>
            <a:endParaRPr lang="en-US" b="1" dirty="0">
              <a:solidFill>
                <a:schemeClr val="tx2"/>
              </a:solidFill>
            </a:endParaRPr>
          </a:p>
        </p:txBody>
      </p:sp>
      <p:cxnSp>
        <p:nvCxnSpPr>
          <p:cNvPr id="139" name="Straight Arrow Connector 138"/>
          <p:cNvCxnSpPr/>
          <p:nvPr/>
        </p:nvCxnSpPr>
        <p:spPr>
          <a:xfrm flipV="1">
            <a:off x="702733" y="4229835"/>
            <a:ext cx="567267" cy="653357"/>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40" name="Straight Arrow Connector 139"/>
          <p:cNvCxnSpPr/>
          <p:nvPr/>
        </p:nvCxnSpPr>
        <p:spPr>
          <a:xfrm>
            <a:off x="702733" y="5303789"/>
            <a:ext cx="567268" cy="685147"/>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41" name="Straight Arrow Connector 140"/>
          <p:cNvCxnSpPr/>
          <p:nvPr/>
        </p:nvCxnSpPr>
        <p:spPr>
          <a:xfrm flipH="1" flipV="1">
            <a:off x="1325639" y="4203357"/>
            <a:ext cx="861584" cy="638653"/>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42" name="Straight Arrow Connector 141"/>
          <p:cNvCxnSpPr/>
          <p:nvPr/>
        </p:nvCxnSpPr>
        <p:spPr>
          <a:xfrm flipH="1" flipV="1">
            <a:off x="1574801" y="4215097"/>
            <a:ext cx="2446866" cy="666503"/>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43" name="Straight Arrow Connector 142"/>
          <p:cNvCxnSpPr/>
          <p:nvPr/>
        </p:nvCxnSpPr>
        <p:spPr>
          <a:xfrm flipH="1">
            <a:off x="1419581" y="5279066"/>
            <a:ext cx="767642" cy="723734"/>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44" name="Straight Arrow Connector 143"/>
          <p:cNvCxnSpPr/>
          <p:nvPr/>
        </p:nvCxnSpPr>
        <p:spPr>
          <a:xfrm flipH="1">
            <a:off x="1738490" y="5267503"/>
            <a:ext cx="2283177" cy="699012"/>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sp>
        <p:nvSpPr>
          <p:cNvPr id="145" name="Content Placeholder 6"/>
          <p:cNvSpPr txBox="1">
            <a:spLocks/>
          </p:cNvSpPr>
          <p:nvPr/>
        </p:nvSpPr>
        <p:spPr>
          <a:xfrm>
            <a:off x="457200" y="1600202"/>
            <a:ext cx="4975578" cy="1991891"/>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b="1" smtClean="0"/>
              <a:t>Goal: </a:t>
            </a:r>
            <a:r>
              <a:rPr lang="en-US" smtClean="0"/>
              <a:t>improve understanding of low energy interactions in LXe</a:t>
            </a:r>
          </a:p>
          <a:p>
            <a:pPr lvl="1"/>
            <a:r>
              <a:rPr lang="en-US" b="1" smtClean="0"/>
              <a:t>Given an electronic or nuclear recoil at a certain energy in a drift field, how much light and charge do you expect to be produced?</a:t>
            </a:r>
            <a:endParaRPr lang="en-US" b="1" dirty="0"/>
          </a:p>
        </p:txBody>
      </p:sp>
      <p:sp>
        <p:nvSpPr>
          <p:cNvPr id="146" name="Content Placeholder 6"/>
          <p:cNvSpPr txBox="1">
            <a:spLocks/>
          </p:cNvSpPr>
          <p:nvPr/>
        </p:nvSpPr>
        <p:spPr>
          <a:xfrm>
            <a:off x="451558" y="3727868"/>
            <a:ext cx="4967110" cy="520717"/>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b="1" dirty="0" smtClean="0">
                <a:solidFill>
                  <a:srgbClr val="008000"/>
                </a:solidFill>
              </a:rPr>
              <a:t>Charge</a:t>
            </a:r>
            <a:r>
              <a:rPr lang="en-US" dirty="0" smtClean="0">
                <a:solidFill>
                  <a:srgbClr val="008000"/>
                </a:solidFill>
              </a:rPr>
              <a:t> </a:t>
            </a:r>
            <a:r>
              <a:rPr lang="en-US" b="1" dirty="0" smtClean="0">
                <a:solidFill>
                  <a:srgbClr val="008000"/>
                </a:solidFill>
              </a:rPr>
              <a:t>Yield</a:t>
            </a:r>
            <a:r>
              <a:rPr lang="en-US" dirty="0" smtClean="0">
                <a:solidFill>
                  <a:srgbClr val="008000"/>
                </a:solidFill>
              </a:rPr>
              <a:t> = Electrons / Energy</a:t>
            </a:r>
            <a:endParaRPr lang="en-US" dirty="0">
              <a:solidFill>
                <a:srgbClr val="008000"/>
              </a:solidFill>
            </a:endParaRPr>
          </a:p>
        </p:txBody>
      </p:sp>
      <p:sp>
        <p:nvSpPr>
          <p:cNvPr id="147" name="Content Placeholder 6"/>
          <p:cNvSpPr txBox="1">
            <a:spLocks/>
          </p:cNvSpPr>
          <p:nvPr/>
        </p:nvSpPr>
        <p:spPr>
          <a:xfrm>
            <a:off x="687010" y="6035992"/>
            <a:ext cx="4378014" cy="520717"/>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b="1" dirty="0" smtClean="0">
                <a:solidFill>
                  <a:srgbClr val="FF0000"/>
                </a:solidFill>
              </a:rPr>
              <a:t>Light</a:t>
            </a:r>
            <a:r>
              <a:rPr lang="en-US" dirty="0" smtClean="0">
                <a:solidFill>
                  <a:srgbClr val="FF0000"/>
                </a:solidFill>
              </a:rPr>
              <a:t> </a:t>
            </a:r>
            <a:r>
              <a:rPr lang="en-US" b="1" dirty="0" smtClean="0">
                <a:solidFill>
                  <a:srgbClr val="FF0000"/>
                </a:solidFill>
              </a:rPr>
              <a:t>Yield</a:t>
            </a:r>
            <a:r>
              <a:rPr lang="en-US" dirty="0" smtClean="0">
                <a:solidFill>
                  <a:srgbClr val="FF0000"/>
                </a:solidFill>
              </a:rPr>
              <a:t> = Photons / Energy</a:t>
            </a:r>
            <a:endParaRPr lang="en-US" dirty="0">
              <a:solidFill>
                <a:srgbClr val="FF0000"/>
              </a:solidFill>
            </a:endParaRPr>
          </a:p>
        </p:txBody>
      </p:sp>
    </p:spTree>
    <p:extLst>
      <p:ext uri="{BB962C8B-B14F-4D97-AF65-F5344CB8AC3E}">
        <p14:creationId xmlns:p14="http://schemas.microsoft.com/office/powerpoint/2010/main" val="1411593585"/>
      </p:ext>
    </p:extLst>
  </p:cSld>
  <p:clrMapOvr>
    <a:masterClrMapping/>
  </p:clrMapOvr>
  <mc:AlternateContent xmlns:mc="http://schemas.openxmlformats.org/markup-compatibility/2006" xmlns:p14="http://schemas.microsoft.com/office/powerpoint/2010/main">
    <mc:Choice Requires="p14">
      <p:transition spd="slow" p14:dur="2000" advTm="14162"/>
    </mc:Choice>
    <mc:Fallback xmlns="">
      <p:transition xmlns:p14="http://schemas.microsoft.com/office/powerpoint/2010/main" spd="slow" advTm="14162"/>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neriX Detector</a:t>
            </a:r>
            <a:endParaRPr lang="en-US" dirty="0"/>
          </a:p>
        </p:txBody>
      </p:sp>
      <p:sp>
        <p:nvSpPr>
          <p:cNvPr id="3" name="Content Placeholder 2"/>
          <p:cNvSpPr>
            <a:spLocks noGrp="1"/>
          </p:cNvSpPr>
          <p:nvPr>
            <p:ph idx="1"/>
          </p:nvPr>
        </p:nvSpPr>
        <p:spPr/>
        <p:txBody>
          <a:bodyPr/>
          <a:lstStyle/>
          <a:p>
            <a:pPr marL="0" indent="0">
              <a:buNone/>
            </a:pPr>
            <a:r>
              <a:rPr lang="en-US" dirty="0" smtClean="0"/>
              <a:t>Dual-phase LXe Time Projection Chamber for measuring </a:t>
            </a:r>
            <a:r>
              <a:rPr lang="en-US" b="1" dirty="0"/>
              <a:t>n</a:t>
            </a:r>
            <a:r>
              <a:rPr lang="en-US" dirty="0" smtClean="0"/>
              <a:t>uclear and </a:t>
            </a:r>
            <a:r>
              <a:rPr lang="en-US" b="1" dirty="0"/>
              <a:t>e</a:t>
            </a:r>
            <a:r>
              <a:rPr lang="en-US" dirty="0" smtClean="0"/>
              <a:t>lectronic </a:t>
            </a:r>
            <a:r>
              <a:rPr lang="en-US" b="1" dirty="0"/>
              <a:t>r</a:t>
            </a:r>
            <a:r>
              <a:rPr lang="en-US" dirty="0" smtClean="0"/>
              <a:t>ecoils </a:t>
            </a:r>
            <a:r>
              <a:rPr lang="en-US" b="1" dirty="0" smtClean="0"/>
              <a:t>i</a:t>
            </a:r>
            <a:r>
              <a:rPr lang="en-US" dirty="0" smtClean="0"/>
              <a:t>n </a:t>
            </a:r>
            <a:r>
              <a:rPr lang="en-US" b="1" dirty="0" smtClean="0"/>
              <a:t>X</a:t>
            </a:r>
            <a:r>
              <a:rPr lang="en-US" dirty="0" smtClean="0"/>
              <a:t>enon</a:t>
            </a:r>
          </a:p>
          <a:p>
            <a:pPr lvl="1"/>
            <a:r>
              <a:rPr lang="en-US" dirty="0" smtClean="0"/>
              <a:t>Small size and minimal materials surrounding </a:t>
            </a:r>
            <a:r>
              <a:rPr lang="en-US" dirty="0" err="1" smtClean="0"/>
              <a:t>fiducial</a:t>
            </a:r>
            <a:r>
              <a:rPr lang="en-US" dirty="0" smtClean="0"/>
              <a:t> volume make this detector well-suited for measurements of the light and charge yield</a:t>
            </a:r>
          </a:p>
          <a:p>
            <a:pPr lvl="1"/>
            <a:r>
              <a:rPr lang="en-US" dirty="0" smtClean="0"/>
              <a:t>Unlike most previous measurements, can measure the light and charge yield as a function of drift field applied</a:t>
            </a:r>
          </a:p>
          <a:p>
            <a:pPr lvl="1"/>
            <a:r>
              <a:rPr lang="en-US" dirty="0" smtClean="0"/>
              <a:t>Pursue light and charge yields as low as 1 keV</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11</a:t>
            </a:fld>
            <a:endParaRPr lang="en-US"/>
          </a:p>
        </p:txBody>
      </p:sp>
      <p:pic>
        <p:nvPicPr>
          <p:cNvPr id="7" name="Picture 6"/>
          <p:cNvPicPr>
            <a:picLocks noChangeAspect="1"/>
          </p:cNvPicPr>
          <p:nvPr/>
        </p:nvPicPr>
        <p:blipFill>
          <a:blip r:embed="rId3"/>
          <a:stretch>
            <a:fillRect/>
          </a:stretch>
        </p:blipFill>
        <p:spPr>
          <a:xfrm>
            <a:off x="474133" y="4233333"/>
            <a:ext cx="2085193" cy="2489199"/>
          </a:xfrm>
          <a:prstGeom prst="rect">
            <a:avLst/>
          </a:prstGeom>
        </p:spPr>
      </p:pic>
      <p:pic>
        <p:nvPicPr>
          <p:cNvPr id="8" name="Picture 7"/>
          <p:cNvPicPr>
            <a:picLocks noChangeAspect="1"/>
          </p:cNvPicPr>
          <p:nvPr/>
        </p:nvPicPr>
        <p:blipFill>
          <a:blip r:embed="rId4"/>
          <a:stretch>
            <a:fillRect/>
          </a:stretch>
        </p:blipFill>
        <p:spPr>
          <a:xfrm>
            <a:off x="3211962" y="4233333"/>
            <a:ext cx="2360825" cy="2489199"/>
          </a:xfrm>
          <a:prstGeom prst="rect">
            <a:avLst/>
          </a:prstGeom>
        </p:spPr>
      </p:pic>
      <p:pic>
        <p:nvPicPr>
          <p:cNvPr id="9" name="Picture 8"/>
          <p:cNvPicPr>
            <a:picLocks noChangeAspect="1"/>
          </p:cNvPicPr>
          <p:nvPr/>
        </p:nvPicPr>
        <p:blipFill>
          <a:blip r:embed="rId5"/>
          <a:stretch>
            <a:fillRect/>
          </a:stretch>
        </p:blipFill>
        <p:spPr>
          <a:xfrm>
            <a:off x="6076892" y="4233333"/>
            <a:ext cx="2609907" cy="2489199"/>
          </a:xfrm>
          <a:prstGeom prst="rect">
            <a:avLst/>
          </a:prstGeom>
        </p:spPr>
      </p:pic>
    </p:spTree>
    <p:extLst>
      <p:ext uri="{BB962C8B-B14F-4D97-AF65-F5344CB8AC3E}">
        <p14:creationId xmlns:p14="http://schemas.microsoft.com/office/powerpoint/2010/main" val="737114326"/>
      </p:ext>
    </p:extLst>
  </p:cSld>
  <p:clrMapOvr>
    <a:masterClrMapping/>
  </p:clrMapOvr>
  <mc:AlternateContent xmlns:mc="http://schemas.openxmlformats.org/markup-compatibility/2006" xmlns:p14="http://schemas.microsoft.com/office/powerpoint/2010/main">
    <mc:Choice Requires="p14">
      <p:transition spd="slow" p14:dur="2000" advTm="34259"/>
    </mc:Choice>
    <mc:Fallback xmlns="">
      <p:transition xmlns:p14="http://schemas.microsoft.com/office/powerpoint/2010/main" spd="slow" advTm="34259"/>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Coincidence Techniques</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12</a:t>
            </a:fld>
            <a:endParaRPr lang="en-US"/>
          </a:p>
        </p:txBody>
      </p:sp>
      <p:pic>
        <p:nvPicPr>
          <p:cNvPr id="7" name="Picture 6"/>
          <p:cNvPicPr>
            <a:picLocks noChangeAspect="1"/>
          </p:cNvPicPr>
          <p:nvPr/>
        </p:nvPicPr>
        <p:blipFill>
          <a:blip r:embed="rId3"/>
          <a:stretch>
            <a:fillRect/>
          </a:stretch>
        </p:blipFill>
        <p:spPr>
          <a:xfrm>
            <a:off x="1257300" y="1524000"/>
            <a:ext cx="6616700" cy="5266770"/>
          </a:xfrm>
          <a:prstGeom prst="rect">
            <a:avLst/>
          </a:prstGeom>
        </p:spPr>
      </p:pic>
    </p:spTree>
    <p:extLst>
      <p:ext uri="{BB962C8B-B14F-4D97-AF65-F5344CB8AC3E}">
        <p14:creationId xmlns:p14="http://schemas.microsoft.com/office/powerpoint/2010/main" val="517340748"/>
      </p:ext>
    </p:extLst>
  </p:cSld>
  <p:clrMapOvr>
    <a:masterClrMapping/>
  </p:clrMapOvr>
  <mc:AlternateContent xmlns:mc="http://schemas.openxmlformats.org/markup-compatibility/2006" xmlns:p14="http://schemas.microsoft.com/office/powerpoint/2010/main">
    <mc:Choice Requires="p14">
      <p:transition spd="slow" p14:dur="2000" advTm="40851"/>
    </mc:Choice>
    <mc:Fallback xmlns="">
      <p:transition xmlns:p14="http://schemas.microsoft.com/office/powerpoint/2010/main" spd="slow" advTm="40851"/>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Coincidence Techniques</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13</a:t>
            </a:fld>
            <a:endParaRPr lang="en-US"/>
          </a:p>
        </p:txBody>
      </p:sp>
      <p:pic>
        <p:nvPicPr>
          <p:cNvPr id="8" name="Picture 7"/>
          <p:cNvPicPr>
            <a:picLocks noChangeAspect="1"/>
          </p:cNvPicPr>
          <p:nvPr/>
        </p:nvPicPr>
        <p:blipFill>
          <a:blip r:embed="rId3"/>
          <a:stretch>
            <a:fillRect/>
          </a:stretch>
        </p:blipFill>
        <p:spPr>
          <a:xfrm>
            <a:off x="1804458" y="1524000"/>
            <a:ext cx="5545667" cy="5289179"/>
          </a:xfrm>
          <a:prstGeom prst="rect">
            <a:avLst/>
          </a:prstGeom>
        </p:spPr>
      </p:pic>
    </p:spTree>
    <p:extLst>
      <p:ext uri="{BB962C8B-B14F-4D97-AF65-F5344CB8AC3E}">
        <p14:creationId xmlns:p14="http://schemas.microsoft.com/office/powerpoint/2010/main" val="2095966599"/>
      </p:ext>
    </p:extLst>
  </p:cSld>
  <p:clrMapOvr>
    <a:masterClrMapping/>
  </p:clrMapOvr>
  <mc:AlternateContent xmlns:mc="http://schemas.openxmlformats.org/markup-compatibility/2006" xmlns:p14="http://schemas.microsoft.com/office/powerpoint/2010/main">
    <mc:Choice Requires="p14">
      <p:transition spd="slow" p14:dur="2000" advTm="40851"/>
    </mc:Choice>
    <mc:Fallback xmlns="">
      <p:transition xmlns:p14="http://schemas.microsoft.com/office/powerpoint/2010/main" spd="slow" advTm="40851"/>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Coincidence Techniques</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14</a:t>
            </a:fld>
            <a:endParaRPr lang="en-US"/>
          </a:p>
        </p:txBody>
      </p:sp>
      <p:pic>
        <p:nvPicPr>
          <p:cNvPr id="8" name="Picture 7" descr="nuclear_recoil_setup.tif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2875" y="1441889"/>
            <a:ext cx="8877300" cy="5368486"/>
          </a:xfrm>
          <a:prstGeom prst="rect">
            <a:avLst/>
          </a:prstGeom>
        </p:spPr>
      </p:pic>
    </p:spTree>
    <p:extLst>
      <p:ext uri="{BB962C8B-B14F-4D97-AF65-F5344CB8AC3E}">
        <p14:creationId xmlns:p14="http://schemas.microsoft.com/office/powerpoint/2010/main" val="626697988"/>
      </p:ext>
    </p:extLst>
  </p:cSld>
  <p:clrMapOvr>
    <a:masterClrMapping/>
  </p:clrMapOvr>
  <mc:AlternateContent xmlns:mc="http://schemas.openxmlformats.org/markup-compatibility/2006" xmlns:p14="http://schemas.microsoft.com/office/powerpoint/2010/main">
    <mc:Choice Requires="p14">
      <p:transition spd="slow" p14:dur="2000" advTm="40851"/>
    </mc:Choice>
    <mc:Fallback xmlns="">
      <p:transition xmlns:p14="http://schemas.microsoft.com/office/powerpoint/2010/main" spd="slow" advTm="40851"/>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Coincidence Techniques</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15</a:t>
            </a:fld>
            <a:endParaRPr lang="en-US"/>
          </a:p>
        </p:txBody>
      </p:sp>
      <p:pic>
        <p:nvPicPr>
          <p:cNvPr id="7" name="Picture 6" descr="IMG_1695.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16000" y="1488280"/>
            <a:ext cx="7159625" cy="5369719"/>
          </a:xfrm>
          <a:prstGeom prst="rect">
            <a:avLst/>
          </a:prstGeom>
        </p:spPr>
      </p:pic>
      <p:sp>
        <p:nvSpPr>
          <p:cNvPr id="3" name="Frame 2"/>
          <p:cNvSpPr/>
          <p:nvPr/>
        </p:nvSpPr>
        <p:spPr>
          <a:xfrm>
            <a:off x="3937000" y="4191000"/>
            <a:ext cx="793750" cy="1508125"/>
          </a:xfrm>
          <a:prstGeom prst="frame">
            <a:avLst>
              <a:gd name="adj1" fmla="val 4000"/>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8" name="Frame 7"/>
          <p:cNvSpPr/>
          <p:nvPr/>
        </p:nvSpPr>
        <p:spPr>
          <a:xfrm>
            <a:off x="5057775" y="4945062"/>
            <a:ext cx="793750" cy="1508125"/>
          </a:xfrm>
          <a:prstGeom prst="frame">
            <a:avLst>
              <a:gd name="adj1" fmla="val 4000"/>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Frame 8"/>
          <p:cNvSpPr/>
          <p:nvPr/>
        </p:nvSpPr>
        <p:spPr>
          <a:xfrm>
            <a:off x="5978525" y="3436938"/>
            <a:ext cx="689309" cy="1309688"/>
          </a:xfrm>
          <a:prstGeom prst="frame">
            <a:avLst>
              <a:gd name="adj1" fmla="val 4000"/>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0" name="Frame 9"/>
          <p:cNvSpPr/>
          <p:nvPr/>
        </p:nvSpPr>
        <p:spPr>
          <a:xfrm>
            <a:off x="6820234" y="3446464"/>
            <a:ext cx="689309" cy="1309688"/>
          </a:xfrm>
          <a:prstGeom prst="frame">
            <a:avLst>
              <a:gd name="adj1" fmla="val 4000"/>
            </a:avLst>
          </a:prstGeom>
          <a:solidFill>
            <a:schemeClr val="bg1"/>
          </a:solidFill>
          <a:ln>
            <a:solidFill>
              <a:schemeClr val="bg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Frame 11"/>
          <p:cNvSpPr/>
          <p:nvPr/>
        </p:nvSpPr>
        <p:spPr>
          <a:xfrm>
            <a:off x="3937000" y="3095625"/>
            <a:ext cx="689309" cy="876302"/>
          </a:xfrm>
          <a:prstGeom prst="frame">
            <a:avLst>
              <a:gd name="adj1" fmla="val 0"/>
            </a:avLst>
          </a:prstGeom>
          <a:solidFill>
            <a:schemeClr val="bg1"/>
          </a:solidFill>
          <a:ln w="57150" cmpd="sng">
            <a:solidFill>
              <a:schemeClr val="bg1"/>
            </a:solidFill>
            <a:prstDash val="sys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4" name="Frame 13"/>
          <p:cNvSpPr/>
          <p:nvPr/>
        </p:nvSpPr>
        <p:spPr>
          <a:xfrm>
            <a:off x="3071645" y="2586036"/>
            <a:ext cx="689309" cy="1401765"/>
          </a:xfrm>
          <a:prstGeom prst="frame">
            <a:avLst>
              <a:gd name="adj1" fmla="val 0"/>
            </a:avLst>
          </a:prstGeom>
          <a:solidFill>
            <a:schemeClr val="bg1"/>
          </a:solidFill>
          <a:ln w="57150" cmpd="sng">
            <a:solidFill>
              <a:schemeClr val="bg1"/>
            </a:solidFill>
            <a:prstDash val="lgDash"/>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6" name="TextBox 15"/>
          <p:cNvSpPr txBox="1"/>
          <p:nvPr/>
        </p:nvSpPr>
        <p:spPr>
          <a:xfrm>
            <a:off x="4007183" y="2688671"/>
            <a:ext cx="809625" cy="369332"/>
          </a:xfrm>
          <a:prstGeom prst="rect">
            <a:avLst/>
          </a:prstGeom>
          <a:noFill/>
        </p:spPr>
        <p:txBody>
          <a:bodyPr wrap="square" rtlCol="0">
            <a:spAutoFit/>
          </a:bodyPr>
          <a:lstStyle/>
          <a:p>
            <a:r>
              <a:rPr lang="en-US" b="1" dirty="0" smtClean="0">
                <a:solidFill>
                  <a:schemeClr val="bg1"/>
                </a:solidFill>
                <a:latin typeface="Lucida Fax"/>
                <a:cs typeface="Lucida Fax"/>
              </a:rPr>
              <a:t>LXe</a:t>
            </a:r>
            <a:endParaRPr lang="en-US" b="1" dirty="0">
              <a:solidFill>
                <a:schemeClr val="bg1"/>
              </a:solidFill>
              <a:latin typeface="Lucida Fax"/>
              <a:cs typeface="Lucida Fax"/>
            </a:endParaRPr>
          </a:p>
        </p:txBody>
      </p:sp>
      <p:sp>
        <p:nvSpPr>
          <p:cNvPr id="17" name="TextBox 16"/>
          <p:cNvSpPr txBox="1"/>
          <p:nvPr/>
        </p:nvSpPr>
        <p:spPr>
          <a:xfrm>
            <a:off x="2769477" y="2169079"/>
            <a:ext cx="1319046" cy="369332"/>
          </a:xfrm>
          <a:prstGeom prst="rect">
            <a:avLst/>
          </a:prstGeom>
          <a:noFill/>
        </p:spPr>
        <p:txBody>
          <a:bodyPr wrap="square" rtlCol="0">
            <a:spAutoFit/>
          </a:bodyPr>
          <a:lstStyle/>
          <a:p>
            <a:r>
              <a:rPr lang="en-US" b="1" dirty="0" err="1" smtClean="0">
                <a:solidFill>
                  <a:schemeClr val="bg1"/>
                </a:solidFill>
                <a:latin typeface="Lucida Fax"/>
                <a:cs typeface="Lucida Fax"/>
              </a:rPr>
              <a:t>Minitron</a:t>
            </a:r>
            <a:endParaRPr lang="en-US" b="1" dirty="0">
              <a:solidFill>
                <a:schemeClr val="bg1"/>
              </a:solidFill>
              <a:latin typeface="Lucida Fax"/>
              <a:cs typeface="Lucida Fax"/>
            </a:endParaRPr>
          </a:p>
        </p:txBody>
      </p:sp>
      <p:sp>
        <p:nvSpPr>
          <p:cNvPr id="18" name="TextBox 17"/>
          <p:cNvSpPr txBox="1"/>
          <p:nvPr/>
        </p:nvSpPr>
        <p:spPr>
          <a:xfrm>
            <a:off x="5026025" y="4561960"/>
            <a:ext cx="920750" cy="369332"/>
          </a:xfrm>
          <a:prstGeom prst="rect">
            <a:avLst/>
          </a:prstGeom>
          <a:noFill/>
        </p:spPr>
        <p:txBody>
          <a:bodyPr wrap="square" rtlCol="0">
            <a:spAutoFit/>
          </a:bodyPr>
          <a:lstStyle/>
          <a:p>
            <a:r>
              <a:rPr lang="en-US" b="1" dirty="0" smtClean="0">
                <a:solidFill>
                  <a:schemeClr val="bg1"/>
                </a:solidFill>
                <a:latin typeface="Lucida Fax"/>
                <a:cs typeface="Lucida Fax"/>
              </a:rPr>
              <a:t>EJ301</a:t>
            </a:r>
            <a:endParaRPr lang="en-US" b="1" dirty="0">
              <a:solidFill>
                <a:schemeClr val="bg1"/>
              </a:solidFill>
              <a:latin typeface="Lucida Fax"/>
              <a:cs typeface="Lucida Fax"/>
            </a:endParaRPr>
          </a:p>
        </p:txBody>
      </p:sp>
    </p:spTree>
    <p:extLst>
      <p:ext uri="{BB962C8B-B14F-4D97-AF65-F5344CB8AC3E}">
        <p14:creationId xmlns:p14="http://schemas.microsoft.com/office/powerpoint/2010/main" val="3556546718"/>
      </p:ext>
    </p:extLst>
  </p:cSld>
  <p:clrMapOvr>
    <a:masterClrMapping/>
  </p:clrMapOvr>
  <mc:AlternateContent xmlns:mc="http://schemas.openxmlformats.org/markup-compatibility/2006" xmlns:p14="http://schemas.microsoft.com/office/powerpoint/2010/main">
    <mc:Choice Requires="p14">
      <p:transition spd="slow" p14:dur="2000" advTm="40851"/>
    </mc:Choice>
    <mc:Fallback xmlns="">
      <p:transition xmlns:p14="http://schemas.microsoft.com/office/powerpoint/2010/main" spd="slow" advTm="40851"/>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cct_yield_example_s1.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1200" y="3500209"/>
            <a:ext cx="3436584" cy="3357791"/>
          </a:xfrm>
          <a:prstGeom prst="rect">
            <a:avLst/>
          </a:prstGeom>
        </p:spPr>
      </p:pic>
      <p:sp>
        <p:nvSpPr>
          <p:cNvPr id="2" name="Title 1"/>
          <p:cNvSpPr>
            <a:spLocks noGrp="1"/>
          </p:cNvSpPr>
          <p:nvPr>
            <p:ph type="title"/>
          </p:nvPr>
        </p:nvSpPr>
        <p:spPr/>
        <p:txBody>
          <a:bodyPr/>
          <a:lstStyle/>
          <a:p>
            <a:r>
              <a:rPr lang="en-US" dirty="0" smtClean="0"/>
              <a:t>Coincidence Spectra</a:t>
            </a:r>
            <a:endParaRPr lang="en-US" dirty="0"/>
          </a:p>
        </p:txBody>
      </p:sp>
      <p:sp>
        <p:nvSpPr>
          <p:cNvPr id="9" name="Content Placeholder 8"/>
          <p:cNvSpPr>
            <a:spLocks noGrp="1"/>
          </p:cNvSpPr>
          <p:nvPr>
            <p:ph idx="1"/>
          </p:nvPr>
        </p:nvSpPr>
        <p:spPr>
          <a:xfrm>
            <a:off x="457200" y="1600200"/>
            <a:ext cx="8229600" cy="862819"/>
          </a:xfrm>
        </p:spPr>
        <p:txBody>
          <a:bodyPr/>
          <a:lstStyle/>
          <a:p>
            <a:pPr marL="0" indent="0">
              <a:buNone/>
            </a:pPr>
            <a:r>
              <a:rPr lang="en-US" dirty="0" smtClean="0"/>
              <a:t>Below are two sample coincidence spectra that are used to determine the light and charge yield at a given energy</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16</a:t>
            </a:fld>
            <a:endParaRPr lang="en-US"/>
          </a:p>
        </p:txBody>
      </p:sp>
      <p:sp>
        <p:nvSpPr>
          <p:cNvPr id="10" name="TextBox 9"/>
          <p:cNvSpPr txBox="1"/>
          <p:nvPr/>
        </p:nvSpPr>
        <p:spPr>
          <a:xfrm>
            <a:off x="609602" y="2945615"/>
            <a:ext cx="3522132" cy="584776"/>
          </a:xfrm>
          <a:prstGeom prst="rect">
            <a:avLst/>
          </a:prstGeom>
          <a:noFill/>
          <a:ln>
            <a:solidFill>
              <a:srgbClr val="000000"/>
            </a:solidFill>
          </a:ln>
        </p:spPr>
        <p:txBody>
          <a:bodyPr wrap="square" rtlCol="0">
            <a:spAutoFit/>
          </a:bodyPr>
          <a:lstStyle/>
          <a:p>
            <a:pPr algn="ctr"/>
            <a:r>
              <a:rPr lang="en-US" sz="1600" dirty="0" smtClean="0">
                <a:latin typeface="Lucida Fax"/>
                <a:cs typeface="Lucida Fax"/>
              </a:rPr>
              <a:t>Prompt Scintillation Light (S1) vs. Energy Deposited in LXe</a:t>
            </a:r>
            <a:endParaRPr lang="en-US" sz="1600" dirty="0">
              <a:latin typeface="Lucida Fax"/>
              <a:cs typeface="Lucida Fax"/>
            </a:endParaRPr>
          </a:p>
        </p:txBody>
      </p:sp>
      <p:sp>
        <p:nvSpPr>
          <p:cNvPr id="11" name="TextBox 10"/>
          <p:cNvSpPr txBox="1"/>
          <p:nvPr/>
        </p:nvSpPr>
        <p:spPr>
          <a:xfrm>
            <a:off x="4927601" y="2945615"/>
            <a:ext cx="3522132" cy="584776"/>
          </a:xfrm>
          <a:prstGeom prst="rect">
            <a:avLst/>
          </a:prstGeom>
          <a:noFill/>
          <a:ln>
            <a:solidFill>
              <a:srgbClr val="000000"/>
            </a:solidFill>
          </a:ln>
        </p:spPr>
        <p:txBody>
          <a:bodyPr wrap="square" rtlCol="0">
            <a:spAutoFit/>
          </a:bodyPr>
          <a:lstStyle/>
          <a:p>
            <a:pPr algn="ctr"/>
            <a:r>
              <a:rPr lang="en-US" sz="1600" dirty="0" smtClean="0">
                <a:latin typeface="Lucida Fax"/>
                <a:cs typeface="Lucida Fax"/>
              </a:rPr>
              <a:t>Proportional Scintillation Light (S2) vs. Energy Deposited in LXe</a:t>
            </a:r>
            <a:endParaRPr lang="en-US" sz="1600" dirty="0">
              <a:latin typeface="Lucida Fax"/>
              <a:cs typeface="Lucida Fax"/>
            </a:endParaRPr>
          </a:p>
        </p:txBody>
      </p:sp>
      <p:sp>
        <p:nvSpPr>
          <p:cNvPr id="16" name="Rectangle 15"/>
          <p:cNvSpPr/>
          <p:nvPr/>
        </p:nvSpPr>
        <p:spPr>
          <a:xfrm>
            <a:off x="6206067" y="4509260"/>
            <a:ext cx="1595309" cy="400110"/>
          </a:xfrm>
          <a:prstGeom prst="rect">
            <a:avLst/>
          </a:prstGeom>
          <a:noFill/>
        </p:spPr>
        <p:txBody>
          <a:bodyPr wrap="none" lIns="91440" tIns="45720" rIns="91440" bIns="4572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sz="20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Preliminary</a:t>
            </a:r>
            <a:endParaRPr lang="en-US" sz="2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pic>
        <p:nvPicPr>
          <p:cNvPr id="18" name="Picture 17" descr="cct_yield_example_s2.eps"/>
          <p:cNvPicPr>
            <a:picLocks noChangeAspect="1"/>
          </p:cNvPicPr>
          <p:nvPr/>
        </p:nvPicPr>
        <p:blipFill rotWithShape="1">
          <a:blip r:embed="rId4">
            <a:extLst>
              <a:ext uri="{28A0092B-C50C-407E-A947-70E740481C1C}">
                <a14:useLocalDpi xmlns:a14="http://schemas.microsoft.com/office/drawing/2010/main" val="0"/>
              </a:ext>
            </a:extLst>
          </a:blip>
          <a:srcRect t="4139"/>
          <a:stretch/>
        </p:blipFill>
        <p:spPr>
          <a:xfrm>
            <a:off x="5032800" y="3657600"/>
            <a:ext cx="3416933" cy="3200400"/>
          </a:xfrm>
          <a:prstGeom prst="rect">
            <a:avLst/>
          </a:prstGeom>
        </p:spPr>
      </p:pic>
    </p:spTree>
    <p:extLst>
      <p:ext uri="{BB962C8B-B14F-4D97-AF65-F5344CB8AC3E}">
        <p14:creationId xmlns:p14="http://schemas.microsoft.com/office/powerpoint/2010/main" val="1076667388"/>
      </p:ext>
    </p:extLst>
  </p:cSld>
  <p:clrMapOvr>
    <a:masterClrMapping/>
  </p:clrMapOvr>
  <mc:AlternateContent xmlns:mc="http://schemas.openxmlformats.org/markup-compatibility/2006" xmlns:p14="http://schemas.microsoft.com/office/powerpoint/2010/main">
    <mc:Choice Requires="p14">
      <p:transition spd="slow" p14:dur="2000" advTm="23860"/>
    </mc:Choice>
    <mc:Fallback xmlns="">
      <p:transition xmlns:p14="http://schemas.microsoft.com/office/powerpoint/2010/main" spd="slow" advTm="23860"/>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400" dirty="0" smtClean="0"/>
              <a:t>Electronic Recoils: Light and Charge Yields</a:t>
            </a:r>
            <a:endParaRPr lang="en-US" sz="3400"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17</a:t>
            </a:fld>
            <a:endParaRPr lang="en-US"/>
          </a:p>
        </p:txBody>
      </p:sp>
      <p:pic>
        <p:nvPicPr>
          <p:cNvPr id="10" name="Picture 9" descr="aqy_3-50.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5589203" y="1452180"/>
            <a:ext cx="2533953" cy="4575641"/>
          </a:xfrm>
          <a:prstGeom prst="rect">
            <a:avLst/>
          </a:prstGeom>
        </p:spPr>
      </p:pic>
      <p:pic>
        <p:nvPicPr>
          <p:cNvPr id="11" name="Picture 10" descr="ly_3-50.pd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1020846" y="1452179"/>
            <a:ext cx="2533954" cy="4575643"/>
          </a:xfrm>
          <a:prstGeom prst="rect">
            <a:avLst/>
          </a:prstGeom>
        </p:spPr>
      </p:pic>
      <p:sp>
        <p:nvSpPr>
          <p:cNvPr id="12" name="TextBox 11"/>
          <p:cNvSpPr txBox="1"/>
          <p:nvPr/>
        </p:nvSpPr>
        <p:spPr>
          <a:xfrm>
            <a:off x="1295400" y="2226841"/>
            <a:ext cx="2421467" cy="276999"/>
          </a:xfrm>
          <a:prstGeom prst="rect">
            <a:avLst/>
          </a:prstGeom>
          <a:noFill/>
          <a:ln>
            <a:solidFill>
              <a:srgbClr val="000000"/>
            </a:solidFill>
          </a:ln>
        </p:spPr>
        <p:txBody>
          <a:bodyPr wrap="square" rtlCol="0">
            <a:spAutoFit/>
          </a:bodyPr>
          <a:lstStyle/>
          <a:p>
            <a:pPr algn="ctr"/>
            <a:r>
              <a:rPr lang="en-US" sz="1200" dirty="0" smtClean="0">
                <a:latin typeface="Lucida Fax"/>
                <a:cs typeface="Lucida Fax"/>
              </a:rPr>
              <a:t>Light Yield vs. Recoil Energy</a:t>
            </a:r>
            <a:endParaRPr lang="en-US" sz="1200" dirty="0">
              <a:latin typeface="Lucida Fax"/>
              <a:cs typeface="Lucida Fax"/>
            </a:endParaRPr>
          </a:p>
        </p:txBody>
      </p:sp>
      <p:sp>
        <p:nvSpPr>
          <p:cNvPr id="14" name="TextBox 13"/>
          <p:cNvSpPr txBox="1"/>
          <p:nvPr/>
        </p:nvSpPr>
        <p:spPr>
          <a:xfrm>
            <a:off x="5706534" y="2229839"/>
            <a:ext cx="2573866" cy="276999"/>
          </a:xfrm>
          <a:prstGeom prst="rect">
            <a:avLst/>
          </a:prstGeom>
          <a:noFill/>
          <a:ln>
            <a:solidFill>
              <a:srgbClr val="000000"/>
            </a:solidFill>
          </a:ln>
        </p:spPr>
        <p:txBody>
          <a:bodyPr wrap="square" rtlCol="0">
            <a:spAutoFit/>
          </a:bodyPr>
          <a:lstStyle/>
          <a:p>
            <a:pPr algn="ctr"/>
            <a:r>
              <a:rPr lang="en-US" sz="1200" dirty="0" smtClean="0">
                <a:latin typeface="Lucida Fax"/>
                <a:cs typeface="Lucida Fax"/>
              </a:rPr>
              <a:t>Charge Yield vs. Recoil Energy</a:t>
            </a:r>
            <a:endParaRPr lang="en-US" sz="1200" dirty="0">
              <a:latin typeface="Lucida Fax"/>
              <a:cs typeface="Lucida Fax"/>
            </a:endParaRPr>
          </a:p>
        </p:txBody>
      </p:sp>
    </p:spTree>
    <p:extLst>
      <p:ext uri="{BB962C8B-B14F-4D97-AF65-F5344CB8AC3E}">
        <p14:creationId xmlns:p14="http://schemas.microsoft.com/office/powerpoint/2010/main" val="1632087960"/>
      </p:ext>
    </p:extLst>
  </p:cSld>
  <p:clrMapOvr>
    <a:masterClrMapping/>
  </p:clrMapOvr>
  <mc:AlternateContent xmlns:mc="http://schemas.openxmlformats.org/markup-compatibility/2006" xmlns:p14="http://schemas.microsoft.com/office/powerpoint/2010/main">
    <mc:Choice Requires="p14">
      <p:transition spd="slow" p14:dur="2000" advTm="10357"/>
    </mc:Choice>
    <mc:Fallback xmlns="">
      <p:transition xmlns:p14="http://schemas.microsoft.com/office/powerpoint/2010/main" spd="slow" advTm="10357"/>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smtClean="0"/>
              <a:t>Backup</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18</a:t>
            </a:fld>
            <a:endParaRPr lang="en-US"/>
          </a:p>
        </p:txBody>
      </p:sp>
    </p:spTree>
    <p:extLst>
      <p:ext uri="{BB962C8B-B14F-4D97-AF65-F5344CB8AC3E}">
        <p14:creationId xmlns:p14="http://schemas.microsoft.com/office/powerpoint/2010/main" val="4168923025"/>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000" dirty="0" smtClean="0"/>
              <a:t>Single Photoelectron and Electron Detection</a:t>
            </a:r>
            <a:endParaRPr lang="en-US" sz="3000" dirty="0"/>
          </a:p>
        </p:txBody>
      </p:sp>
      <p:sp>
        <p:nvSpPr>
          <p:cNvPr id="3" name="Content Placeholder 2"/>
          <p:cNvSpPr>
            <a:spLocks noGrp="1"/>
          </p:cNvSpPr>
          <p:nvPr>
            <p:ph idx="1"/>
          </p:nvPr>
        </p:nvSpPr>
        <p:spPr>
          <a:xfrm>
            <a:off x="457201" y="1600200"/>
            <a:ext cx="4915638" cy="3251275"/>
          </a:xfrm>
        </p:spPr>
        <p:txBody>
          <a:bodyPr>
            <a:normAutofit lnSpcReduction="10000"/>
          </a:bodyPr>
          <a:lstStyle/>
          <a:p>
            <a:r>
              <a:rPr lang="en-US" dirty="0" smtClean="0"/>
              <a:t>Single Photoelectron Gain </a:t>
            </a:r>
          </a:p>
          <a:p>
            <a:pPr lvl="1"/>
            <a:r>
              <a:rPr lang="en-US" dirty="0" smtClean="0"/>
              <a:t>Use LED at low light level to measure SPE gain</a:t>
            </a:r>
          </a:p>
          <a:p>
            <a:pPr lvl="1"/>
            <a:r>
              <a:rPr lang="en-US" dirty="0" smtClean="0"/>
              <a:t>Relatively low gain </a:t>
            </a:r>
            <a:r>
              <a:rPr lang="en-US" dirty="0"/>
              <a:t>(~4-7 x 10</a:t>
            </a:r>
            <a:r>
              <a:rPr lang="en-US" baseline="30000" dirty="0"/>
              <a:t>5</a:t>
            </a:r>
            <a:r>
              <a:rPr lang="en-US" dirty="0"/>
              <a:t> e</a:t>
            </a:r>
            <a:r>
              <a:rPr lang="en-US" baseline="30000" dirty="0"/>
              <a:t>-</a:t>
            </a:r>
            <a:r>
              <a:rPr lang="en-US" dirty="0" smtClean="0"/>
              <a:t>) to avoid saturation</a:t>
            </a:r>
          </a:p>
          <a:p>
            <a:pPr lvl="1"/>
            <a:r>
              <a:rPr lang="en-US" dirty="0" smtClean="0"/>
              <a:t>Use background subtraction and coincidence cut to clean distribution</a:t>
            </a:r>
          </a:p>
          <a:p>
            <a:r>
              <a:rPr lang="en-US" dirty="0" smtClean="0"/>
              <a:t>Single Electron Gain</a:t>
            </a:r>
          </a:p>
          <a:p>
            <a:pPr lvl="1"/>
            <a:r>
              <a:rPr lang="en-US" dirty="0" smtClean="0"/>
              <a:t>Use photoionization of cathode by S2 to find small numbers of electrons</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19</a:t>
            </a:fld>
            <a:endParaRPr lang="en-US"/>
          </a:p>
        </p:txBody>
      </p:sp>
      <p:pic>
        <p:nvPicPr>
          <p:cNvPr id="10" name="Picture 9" descr="sample_spe.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68864" y="1699084"/>
            <a:ext cx="3445535" cy="2212517"/>
          </a:xfrm>
          <a:prstGeom prst="rect">
            <a:avLst/>
          </a:prstGeom>
        </p:spPr>
      </p:pic>
      <p:sp>
        <p:nvSpPr>
          <p:cNvPr id="11" name="TextBox 10"/>
          <p:cNvSpPr txBox="1"/>
          <p:nvPr/>
        </p:nvSpPr>
        <p:spPr>
          <a:xfrm>
            <a:off x="6095999" y="1524000"/>
            <a:ext cx="2015067" cy="276319"/>
          </a:xfrm>
          <a:prstGeom prst="rect">
            <a:avLst/>
          </a:prstGeom>
          <a:noFill/>
          <a:ln>
            <a:solidFill>
              <a:srgbClr val="000000"/>
            </a:solidFill>
          </a:ln>
        </p:spPr>
        <p:txBody>
          <a:bodyPr wrap="square" rtlCol="0">
            <a:spAutoFit/>
          </a:bodyPr>
          <a:lstStyle/>
          <a:p>
            <a:pPr algn="ctr"/>
            <a:r>
              <a:rPr lang="en-US" sz="1200" dirty="0" smtClean="0">
                <a:latin typeface="Lucida Fax"/>
                <a:cs typeface="Lucida Fax"/>
              </a:rPr>
              <a:t>SPE Gain Calibration</a:t>
            </a:r>
            <a:endParaRPr lang="en-US" sz="1200" dirty="0">
              <a:latin typeface="Lucida Fax"/>
              <a:cs typeface="Lucida Fax"/>
            </a:endParaRPr>
          </a:p>
        </p:txBody>
      </p:sp>
      <p:pic>
        <p:nvPicPr>
          <p:cNvPr id="9" name="Picture 8" descr="sample_s2_gai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55907" y="4256248"/>
            <a:ext cx="3567256" cy="2567886"/>
          </a:xfrm>
          <a:prstGeom prst="rect">
            <a:avLst/>
          </a:prstGeom>
        </p:spPr>
      </p:pic>
      <p:sp>
        <p:nvSpPr>
          <p:cNvPr id="12" name="TextBox 11"/>
          <p:cNvSpPr txBox="1"/>
          <p:nvPr/>
        </p:nvSpPr>
        <p:spPr>
          <a:xfrm>
            <a:off x="6095999" y="4013795"/>
            <a:ext cx="2015067" cy="276319"/>
          </a:xfrm>
          <a:prstGeom prst="rect">
            <a:avLst/>
          </a:prstGeom>
          <a:noFill/>
          <a:ln>
            <a:solidFill>
              <a:srgbClr val="000000"/>
            </a:solidFill>
          </a:ln>
        </p:spPr>
        <p:txBody>
          <a:bodyPr wrap="square" rtlCol="0">
            <a:spAutoFit/>
          </a:bodyPr>
          <a:lstStyle/>
          <a:p>
            <a:pPr algn="ctr"/>
            <a:r>
              <a:rPr lang="en-US" sz="1200" dirty="0" smtClean="0">
                <a:latin typeface="Lucida Fax"/>
                <a:cs typeface="Lucida Fax"/>
              </a:rPr>
              <a:t>Single Electron Gain</a:t>
            </a:r>
            <a:endParaRPr lang="en-US" sz="1200" dirty="0">
              <a:latin typeface="Lucida Fax"/>
              <a:cs typeface="Lucida Fax"/>
            </a:endParaRPr>
          </a:p>
        </p:txBody>
      </p:sp>
      <p:pic>
        <p:nvPicPr>
          <p:cNvPr id="7" name="Picture 6"/>
          <p:cNvPicPr>
            <a:picLocks noChangeAspect="1"/>
          </p:cNvPicPr>
          <p:nvPr/>
        </p:nvPicPr>
        <p:blipFill>
          <a:blip r:embed="rId5"/>
          <a:stretch>
            <a:fillRect/>
          </a:stretch>
        </p:blipFill>
        <p:spPr>
          <a:xfrm>
            <a:off x="2511875" y="5014276"/>
            <a:ext cx="2519484" cy="1816814"/>
          </a:xfrm>
          <a:prstGeom prst="rect">
            <a:avLst/>
          </a:prstGeom>
        </p:spPr>
      </p:pic>
      <p:sp>
        <p:nvSpPr>
          <p:cNvPr id="8" name="TextBox 7"/>
          <p:cNvSpPr txBox="1"/>
          <p:nvPr/>
        </p:nvSpPr>
        <p:spPr>
          <a:xfrm>
            <a:off x="457200" y="5500242"/>
            <a:ext cx="2359469" cy="830997"/>
          </a:xfrm>
          <a:prstGeom prst="rect">
            <a:avLst/>
          </a:prstGeom>
          <a:noFill/>
        </p:spPr>
        <p:txBody>
          <a:bodyPr wrap="square" rtlCol="0">
            <a:spAutoFit/>
          </a:bodyPr>
          <a:lstStyle/>
          <a:p>
            <a:r>
              <a:rPr lang="en-US" sz="1200" b="1" dirty="0" smtClean="0">
                <a:latin typeface="Lucida Fax"/>
                <a:cs typeface="Lucida Fax"/>
              </a:rPr>
              <a:t>More details on single electron gain: </a:t>
            </a:r>
            <a:r>
              <a:rPr lang="en-US" sz="1200" dirty="0">
                <a:latin typeface="Lucida Fax"/>
                <a:cs typeface="Lucida Fax"/>
              </a:rPr>
              <a:t>J. Phys. G: </a:t>
            </a:r>
            <a:r>
              <a:rPr lang="en-US" sz="1200" dirty="0" err="1">
                <a:latin typeface="Lucida Fax"/>
                <a:cs typeface="Lucida Fax"/>
              </a:rPr>
              <a:t>Nucl</a:t>
            </a:r>
            <a:r>
              <a:rPr lang="en-US" sz="1200" dirty="0">
                <a:latin typeface="Lucida Fax"/>
                <a:cs typeface="Lucida Fax"/>
              </a:rPr>
              <a:t>. Part. Phys. 41 (2014) 035201</a:t>
            </a:r>
            <a:endParaRPr lang="en-US" sz="1200" b="1" dirty="0">
              <a:latin typeface="Lucida Fax"/>
              <a:cs typeface="Lucida Fax"/>
            </a:endParaRPr>
          </a:p>
        </p:txBody>
      </p:sp>
      <p:sp>
        <p:nvSpPr>
          <p:cNvPr id="14" name="TextBox 13"/>
          <p:cNvSpPr txBox="1"/>
          <p:nvPr/>
        </p:nvSpPr>
        <p:spPr>
          <a:xfrm>
            <a:off x="2201341" y="4737277"/>
            <a:ext cx="3268134" cy="276999"/>
          </a:xfrm>
          <a:prstGeom prst="rect">
            <a:avLst/>
          </a:prstGeom>
          <a:noFill/>
          <a:ln>
            <a:solidFill>
              <a:schemeClr val="tx1"/>
            </a:solidFill>
          </a:ln>
        </p:spPr>
        <p:txBody>
          <a:bodyPr wrap="square" rtlCol="0">
            <a:spAutoFit/>
          </a:bodyPr>
          <a:lstStyle/>
          <a:p>
            <a:pPr algn="ctr"/>
            <a:r>
              <a:rPr lang="en-US" sz="1200" dirty="0" smtClean="0">
                <a:latin typeface="Lucida Fax"/>
                <a:cs typeface="Lucida Fax"/>
              </a:rPr>
              <a:t>Photoionization of Gate and Cathode</a:t>
            </a:r>
            <a:endParaRPr lang="en-US" sz="1200" dirty="0">
              <a:latin typeface="Lucida Fax"/>
              <a:cs typeface="Lucida Fax"/>
            </a:endParaRPr>
          </a:p>
        </p:txBody>
      </p:sp>
    </p:spTree>
    <p:extLst>
      <p:ext uri="{BB962C8B-B14F-4D97-AF65-F5344CB8AC3E}">
        <p14:creationId xmlns:p14="http://schemas.microsoft.com/office/powerpoint/2010/main" val="3618266562"/>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Observables in Dual-Phase LXe Detectors</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2</a:t>
            </a:fld>
            <a:endParaRPr lang="en-US"/>
          </a:p>
        </p:txBody>
      </p:sp>
      <p:sp>
        <p:nvSpPr>
          <p:cNvPr id="63" name="Rechteck 343"/>
          <p:cNvSpPr/>
          <p:nvPr/>
        </p:nvSpPr>
        <p:spPr>
          <a:xfrm>
            <a:off x="0" y="1496047"/>
            <a:ext cx="9144000" cy="5338859"/>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mc:AlternateContent xmlns:mc="http://schemas.openxmlformats.org/markup-compatibility/2006" xmlns:a14="http://schemas.microsoft.com/office/drawing/2010/main">
        <mc:Choice Requires="a14">
          <p:sp>
            <p:nvSpPr>
              <p:cNvPr id="65" name="Ellipse 27"/>
              <p:cNvSpPr/>
              <p:nvPr/>
            </p:nvSpPr>
            <p:spPr>
              <a:xfrm>
                <a:off x="315740" y="5535749"/>
                <a:ext cx="380016" cy="3600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xmlns="">
                    <m:oMathParaPr>
                      <m:jc m:val="centerGroup"/>
                    </m:oMathParaPr>
                    <m:oMath xmlns:m="http://schemas.openxmlformats.org/officeDocument/2006/math">
                      <m:r>
                        <a:rPr lang="de-DE" i="1" smtClean="0">
                          <a:latin typeface="Cambria Math"/>
                          <a:ea typeface="Cambria Math"/>
                        </a:rPr>
                        <m:t>𝜒</m:t>
                      </m:r>
                    </m:oMath>
                  </m:oMathPara>
                </a14:m>
                <a:endParaRPr lang="de-DE"/>
              </a:p>
            </p:txBody>
          </p:sp>
        </mc:Choice>
        <mc:Fallback xmlns="">
          <p:sp>
            <p:nvSpPr>
              <p:cNvPr id="65" name="Ellipse 27"/>
              <p:cNvSpPr>
                <a:spLocks noRot="1" noChangeAspect="1" noMove="1" noResize="1" noEditPoints="1" noAdjustHandles="1" noChangeArrowheads="1" noChangeShapeType="1" noTextEdit="1"/>
              </p:cNvSpPr>
              <p:nvPr/>
            </p:nvSpPr>
            <p:spPr>
              <a:xfrm>
                <a:off x="315740" y="5535749"/>
                <a:ext cx="380016" cy="360040"/>
              </a:xfrm>
              <a:prstGeom prst="ellipse">
                <a:avLst/>
              </a:prstGeom>
              <a:blipFill rotWithShape="1">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0" name="Ellipse 134"/>
              <p:cNvSpPr/>
              <p:nvPr/>
            </p:nvSpPr>
            <p:spPr>
              <a:xfrm>
                <a:off x="448596" y="5249320"/>
                <a:ext cx="247160" cy="245322"/>
              </a:xfrm>
              <a:prstGeom prst="ellipse">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xmlns="">
                    <m:oMathParaPr>
                      <m:jc m:val="centerGroup"/>
                    </m:oMathParaPr>
                    <m:oMath xmlns:m="http://schemas.openxmlformats.org/officeDocument/2006/math">
                      <m:r>
                        <a:rPr lang="de-DE" b="0" i="1" smtClean="0">
                          <a:latin typeface="Cambria Math"/>
                        </a:rPr>
                        <m:t>𝑛</m:t>
                      </m:r>
                    </m:oMath>
                  </m:oMathPara>
                </a14:m>
                <a:endParaRPr lang="de-DE"/>
              </a:p>
            </p:txBody>
          </p:sp>
        </mc:Choice>
        <mc:Fallback xmlns="">
          <p:sp>
            <p:nvSpPr>
              <p:cNvPr id="140" name="Ellipse 134"/>
              <p:cNvSpPr>
                <a:spLocks noRot="1" noChangeAspect="1" noMove="1" noResize="1" noEditPoints="1" noAdjustHandles="1" noChangeArrowheads="1" noChangeShapeType="1" noTextEdit="1"/>
              </p:cNvSpPr>
              <p:nvPr/>
            </p:nvSpPr>
            <p:spPr>
              <a:xfrm>
                <a:off x="448596" y="5249320"/>
                <a:ext cx="247160" cy="245322"/>
              </a:xfrm>
              <a:prstGeom prst="ellipse">
                <a:avLst/>
              </a:prstGeom>
              <a:blipFill rotWithShape="1">
                <a:blip r:embed="rId4"/>
                <a:stretch>
                  <a:fillRect t="-17073" r="-25704762" b="-17073"/>
                </a:stretch>
              </a:blipFill>
              <a:ln>
                <a:noFill/>
              </a:ln>
            </p:spPr>
            <p:txBody>
              <a:bodyPr/>
              <a:lstStyle/>
              <a:p>
                <a:r>
                  <a:rPr lang="en-US">
                    <a:noFill/>
                  </a:rPr>
                  <a:t> </a:t>
                </a:r>
              </a:p>
            </p:txBody>
          </p:sp>
        </mc:Fallback>
      </mc:AlternateContent>
      <p:grpSp>
        <p:nvGrpSpPr>
          <p:cNvPr id="151" name="Gruppieren 167"/>
          <p:cNvGrpSpPr/>
          <p:nvPr/>
        </p:nvGrpSpPr>
        <p:grpSpPr>
          <a:xfrm rot="6723923">
            <a:off x="291571" y="2697736"/>
            <a:ext cx="435435" cy="520731"/>
            <a:chOff x="6286500" y="2317088"/>
            <a:chExt cx="666750" cy="822688"/>
          </a:xfrm>
        </p:grpSpPr>
        <p:sp>
          <p:nvSpPr>
            <p:cNvPr id="152" name="Gewitterblitz 168"/>
            <p:cNvSpPr/>
            <p:nvPr/>
          </p:nvSpPr>
          <p:spPr>
            <a:xfrm>
              <a:off x="6581775" y="2609850"/>
              <a:ext cx="371475" cy="529926"/>
            </a:xfrm>
            <a:prstGeom prst="lightningBol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mc:AlternateContent xmlns:mc="http://schemas.openxmlformats.org/markup-compatibility/2006" xmlns:a14="http://schemas.microsoft.com/office/drawing/2010/main">
          <mc:Choice Requires="a14">
            <p:sp>
              <p:nvSpPr>
                <p:cNvPr id="153" name="Explosion 2 152"/>
                <p:cNvSpPr/>
                <p:nvPr/>
              </p:nvSpPr>
              <p:spPr>
                <a:xfrm>
                  <a:off x="6286500" y="2317088"/>
                  <a:ext cx="590550" cy="464212"/>
                </a:xfrm>
                <a:prstGeom prst="irregularSeal2">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14:m>
                    <m:oMathPara xmlns:m="http://schemas.openxmlformats.org/officeDocument/2006/math" xmlns="">
                      <m:oMathParaPr>
                        <m:jc m:val="centerGroup"/>
                      </m:oMathParaPr>
                      <m:oMath xmlns:m="http://schemas.openxmlformats.org/officeDocument/2006/math">
                        <m:r>
                          <a:rPr lang="de-DE" i="1" smtClean="0">
                            <a:latin typeface="Cambria Math"/>
                            <a:ea typeface="Cambria Math"/>
                          </a:rPr>
                          <m:t>𝛾</m:t>
                        </m:r>
                      </m:oMath>
                    </m:oMathPara>
                  </a14:m>
                  <a:endParaRPr lang="de-DE"/>
                </a:p>
              </p:txBody>
            </p:sp>
          </mc:Choice>
          <mc:Fallback xmlns="">
            <p:sp>
              <p:nvSpPr>
                <p:cNvPr id="52" name="Explosion 2 51"/>
                <p:cNvSpPr>
                  <a:spLocks noRot="1" noChangeAspect="1" noMove="1" noResize="1" noEditPoints="1" noAdjustHandles="1" noChangeArrowheads="1" noChangeShapeType="1" noTextEdit="1"/>
                </p:cNvSpPr>
                <p:nvPr/>
              </p:nvSpPr>
              <p:spPr>
                <a:xfrm>
                  <a:off x="6286500" y="2317088"/>
                  <a:ext cx="590550" cy="464212"/>
                </a:xfrm>
                <a:prstGeom prst="irregularSeal2">
                  <a:avLst/>
                </a:prstGeom>
                <a:blipFill rotWithShape="1">
                  <a:blip r:embed="rId5"/>
                  <a:stretch>
                    <a:fillRect/>
                  </a:stretch>
                </a:blipFill>
                <a:ln>
                  <a:solidFill>
                    <a:srgbClr val="C00000"/>
                  </a:solidFill>
                </a:ln>
              </p:spPr>
              <p:txBody>
                <a:bodyPr/>
                <a:lstStyle/>
                <a:p>
                  <a:r>
                    <a:rPr lang="de-DE">
                      <a:noFill/>
                    </a:rPr>
                    <a:t> </a:t>
                  </a:r>
                </a:p>
              </p:txBody>
            </p:sp>
          </mc:Fallback>
        </mc:AlternateContent>
      </p:grpSp>
      <p:sp>
        <p:nvSpPr>
          <p:cNvPr id="154" name="Pfeil nach rechts 173"/>
          <p:cNvSpPr/>
          <p:nvPr/>
        </p:nvSpPr>
        <p:spPr>
          <a:xfrm>
            <a:off x="3379935" y="3850965"/>
            <a:ext cx="576064" cy="142969"/>
          </a:xfrm>
          <a:prstGeom prst="rightArrow">
            <a:avLst/>
          </a:prstGeom>
          <a:gradFill flip="none" rotWithShape="1">
            <a:gsLst>
              <a:gs pos="0">
                <a:srgbClr val="0070C0"/>
              </a:gs>
              <a:gs pos="36000">
                <a:schemeClr val="accent2"/>
              </a:gs>
              <a:gs pos="100000">
                <a:schemeClr val="accent2"/>
              </a:gs>
            </a:gsLst>
            <a:lin ang="0" scaled="1"/>
            <a:tileRect/>
          </a:gra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8" name="Pfeil nach rechts 242"/>
          <p:cNvSpPr/>
          <p:nvPr/>
        </p:nvSpPr>
        <p:spPr>
          <a:xfrm rot="19702989">
            <a:off x="3063522" y="2684433"/>
            <a:ext cx="576064" cy="142969"/>
          </a:xfrm>
          <a:prstGeom prst="rightArrow">
            <a:avLst/>
          </a:prstGeom>
          <a:gradFill flip="none" rotWithShape="1">
            <a:gsLst>
              <a:gs pos="0">
                <a:srgbClr val="0070C0"/>
              </a:gs>
              <a:gs pos="36000">
                <a:schemeClr val="accent2"/>
              </a:gs>
              <a:gs pos="100000">
                <a:schemeClr val="accent2"/>
              </a:gs>
            </a:gsLst>
            <a:lin ang="0" scaled="1"/>
            <a:tileRect/>
          </a:gra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1" name="Ellipse 260"/>
          <p:cNvSpPr/>
          <p:nvPr/>
        </p:nvSpPr>
        <p:spPr>
          <a:xfrm rot="20037307">
            <a:off x="5432642" y="2741954"/>
            <a:ext cx="143709" cy="135457"/>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162" name="Gerade Verbindung mit Pfeil 261"/>
          <p:cNvCxnSpPr/>
          <p:nvPr/>
        </p:nvCxnSpPr>
        <p:spPr>
          <a:xfrm flipH="1" flipV="1">
            <a:off x="4929233" y="2645602"/>
            <a:ext cx="396446" cy="126894"/>
          </a:xfrm>
          <a:prstGeom prst="straightConnector1">
            <a:avLst/>
          </a:prstGeom>
          <a:noFill/>
          <a:ln>
            <a:solidFill>
              <a:schemeClr val="tx1"/>
            </a:solidFill>
            <a:prstDash val="sysDash"/>
            <a:tailEnd type="triangle" w="lg" len="lg"/>
          </a:ln>
        </p:spPr>
        <p:style>
          <a:lnRef idx="2">
            <a:schemeClr val="accent1">
              <a:shade val="50000"/>
            </a:schemeClr>
          </a:lnRef>
          <a:fillRef idx="1">
            <a:schemeClr val="accent1"/>
          </a:fillRef>
          <a:effectRef idx="0">
            <a:schemeClr val="accent1"/>
          </a:effectRef>
          <a:fontRef idx="minor">
            <a:schemeClr val="lt1"/>
          </a:fontRef>
        </p:style>
      </p:cxnSp>
      <p:sp>
        <p:nvSpPr>
          <p:cNvPr id="168" name="Pfeil nach rechts 246"/>
          <p:cNvSpPr/>
          <p:nvPr/>
        </p:nvSpPr>
        <p:spPr>
          <a:xfrm rot="19213787">
            <a:off x="796334" y="4638843"/>
            <a:ext cx="1254358" cy="322810"/>
          </a:xfrm>
          <a:prstGeom prst="rightArrow">
            <a:avLst/>
          </a:prstGeom>
          <a:solidFill>
            <a:srgbClr val="0070C0"/>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9" name="Pfeil nach rechts 249"/>
          <p:cNvSpPr/>
          <p:nvPr/>
        </p:nvSpPr>
        <p:spPr>
          <a:xfrm rot="2109257">
            <a:off x="836398" y="3287954"/>
            <a:ext cx="576064" cy="142969"/>
          </a:xfrm>
          <a:prstGeom prst="rightArrow">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de-DE"/>
          </a:p>
        </p:txBody>
      </p:sp>
      <p:grpSp>
        <p:nvGrpSpPr>
          <p:cNvPr id="188" name="Gruppieren 309"/>
          <p:cNvGrpSpPr/>
          <p:nvPr/>
        </p:nvGrpSpPr>
        <p:grpSpPr>
          <a:xfrm rot="20095327">
            <a:off x="4317816" y="1705416"/>
            <a:ext cx="1267279" cy="721030"/>
            <a:chOff x="3281394" y="3796490"/>
            <a:chExt cx="1850874" cy="1053070"/>
          </a:xfrm>
        </p:grpSpPr>
        <p:grpSp>
          <p:nvGrpSpPr>
            <p:cNvPr id="189" name="Gruppieren 310"/>
            <p:cNvGrpSpPr/>
            <p:nvPr/>
          </p:nvGrpSpPr>
          <p:grpSpPr>
            <a:xfrm>
              <a:off x="3873007" y="4139806"/>
              <a:ext cx="590550" cy="546100"/>
              <a:chOff x="4403697" y="3427039"/>
              <a:chExt cx="590550" cy="546100"/>
            </a:xfrm>
          </p:grpSpPr>
          <p:sp>
            <p:nvSpPr>
              <p:cNvPr id="195" name="Ellipse 316"/>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6" name="Ellipse 317"/>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7" name="Ellipse 318"/>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8" name="Ellipse 319"/>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9" name="Ellipse 320"/>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00" name="Ellipse 321"/>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01" name="Ellipse 322"/>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02" name="Ellipse 323"/>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190" name="Ellipse 311"/>
            <p:cNvSpPr/>
            <p:nvPr/>
          </p:nvSpPr>
          <p:spPr>
            <a:xfrm rot="1817347">
              <a:off x="3340215" y="4130964"/>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1" name="Ellipse 312"/>
            <p:cNvSpPr/>
            <p:nvPr/>
          </p:nvSpPr>
          <p:spPr>
            <a:xfrm>
              <a:off x="3471089" y="3827124"/>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2" name="Ellipse 313"/>
            <p:cNvSpPr/>
            <p:nvPr/>
          </p:nvSpPr>
          <p:spPr>
            <a:xfrm>
              <a:off x="4463557" y="473787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3" name="Ellipse 314"/>
            <p:cNvSpPr/>
            <p:nvPr/>
          </p:nvSpPr>
          <p:spPr>
            <a:xfrm rot="19287215">
              <a:off x="3281394" y="4159089"/>
              <a:ext cx="1792053" cy="505187"/>
            </a:xfrm>
            <a:prstGeom prst="ellipse">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4" name="Ellipse 315"/>
            <p:cNvSpPr/>
            <p:nvPr/>
          </p:nvSpPr>
          <p:spPr>
            <a:xfrm>
              <a:off x="4828468" y="3796490"/>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203" name="Gruppieren 8"/>
          <p:cNvGrpSpPr/>
          <p:nvPr/>
        </p:nvGrpSpPr>
        <p:grpSpPr>
          <a:xfrm>
            <a:off x="4343400" y="3134066"/>
            <a:ext cx="1267279" cy="1670457"/>
            <a:chOff x="4414525" y="2456746"/>
            <a:chExt cx="1267279" cy="1670457"/>
          </a:xfrm>
        </p:grpSpPr>
        <p:grpSp>
          <p:nvGrpSpPr>
            <p:cNvPr id="204" name="Gruppieren 7"/>
            <p:cNvGrpSpPr/>
            <p:nvPr/>
          </p:nvGrpSpPr>
          <p:grpSpPr>
            <a:xfrm>
              <a:off x="4414525" y="2456746"/>
              <a:ext cx="1267279" cy="1670457"/>
              <a:chOff x="4414525" y="2456746"/>
              <a:chExt cx="1267279" cy="1670457"/>
            </a:xfrm>
          </p:grpSpPr>
          <p:grpSp>
            <p:nvGrpSpPr>
              <p:cNvPr id="206" name="Gruppieren 174"/>
              <p:cNvGrpSpPr/>
              <p:nvPr/>
            </p:nvGrpSpPr>
            <p:grpSpPr>
              <a:xfrm rot="20095327">
                <a:off x="4414525" y="2892017"/>
                <a:ext cx="1267279" cy="798052"/>
                <a:chOff x="3281394" y="3827124"/>
                <a:chExt cx="1850874" cy="1165562"/>
              </a:xfrm>
            </p:grpSpPr>
            <p:grpSp>
              <p:nvGrpSpPr>
                <p:cNvPr id="208" name="Gruppieren 175"/>
                <p:cNvGrpSpPr/>
                <p:nvPr/>
              </p:nvGrpSpPr>
              <p:grpSpPr>
                <a:xfrm>
                  <a:off x="3873007" y="4139806"/>
                  <a:ext cx="590550" cy="546100"/>
                  <a:chOff x="4403697" y="3427039"/>
                  <a:chExt cx="590550" cy="546100"/>
                </a:xfrm>
              </p:grpSpPr>
              <p:sp>
                <p:nvSpPr>
                  <p:cNvPr id="214" name="Ellipse 182"/>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5" name="Ellipse 183"/>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6" name="Ellipse 184"/>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7" name="Ellipse 185"/>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8" name="Ellipse 186"/>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9" name="Ellipse 187"/>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20" name="Ellipse 188"/>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21" name="Ellipse 189"/>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209" name="Ellipse 176"/>
                <p:cNvSpPr/>
                <p:nvPr/>
              </p:nvSpPr>
              <p:spPr>
                <a:xfrm rot="1817347">
                  <a:off x="3340215" y="4130964"/>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0" name="Ellipse 177"/>
                <p:cNvSpPr/>
                <p:nvPr/>
              </p:nvSpPr>
              <p:spPr>
                <a:xfrm>
                  <a:off x="3471089" y="3827124"/>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1" name="Ellipse 178"/>
                <p:cNvSpPr/>
                <p:nvPr/>
              </p:nvSpPr>
              <p:spPr>
                <a:xfrm>
                  <a:off x="4463557" y="473787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2" name="Ellipse 179"/>
                <p:cNvSpPr/>
                <p:nvPr/>
              </p:nvSpPr>
              <p:spPr>
                <a:xfrm rot="19287215">
                  <a:off x="3281394" y="4159089"/>
                  <a:ext cx="1792053" cy="505187"/>
                </a:xfrm>
                <a:prstGeom prst="ellipse">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3" name="Ellipse 180"/>
                <p:cNvSpPr/>
                <p:nvPr/>
              </p:nvSpPr>
              <p:spPr>
                <a:xfrm>
                  <a:off x="3723111" y="4880998"/>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207" name="Ellipse 247"/>
              <p:cNvSpPr/>
              <p:nvPr/>
            </p:nvSpPr>
            <p:spPr>
              <a:xfrm rot="17782542">
                <a:off x="4194373" y="3056520"/>
                <a:ext cx="1670457" cy="47090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205" name="Ellipse 324"/>
            <p:cNvSpPr/>
            <p:nvPr/>
          </p:nvSpPr>
          <p:spPr>
            <a:xfrm rot="20095327">
              <a:off x="5321836" y="2519054"/>
              <a:ext cx="145757" cy="123427"/>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222" name="Ellipse 325"/>
          <p:cNvSpPr/>
          <p:nvPr/>
        </p:nvSpPr>
        <p:spPr>
          <a:xfrm rot="20037307">
            <a:off x="4743618" y="2557154"/>
            <a:ext cx="143709" cy="135457"/>
          </a:xfrm>
          <a:prstGeom prst="ellipse">
            <a:avLst/>
          </a:prstGeom>
          <a:solidFill>
            <a:schemeClr val="bg1"/>
          </a:solidFill>
          <a:ln w="1905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3" name="Textfeld 341"/>
          <p:cNvSpPr txBox="1"/>
          <p:nvPr/>
        </p:nvSpPr>
        <p:spPr>
          <a:xfrm rot="19769120">
            <a:off x="2384212" y="2214439"/>
            <a:ext cx="1425277" cy="369332"/>
          </a:xfrm>
          <a:prstGeom prst="rect">
            <a:avLst/>
          </a:prstGeom>
        </p:spPr>
        <p:txBody>
          <a:bodyPr wrap="none">
            <a:spAutoFit/>
          </a:bodyPr>
          <a:lstStyle>
            <a:defPPr>
              <a:defRPr lang="en-US"/>
            </a:defPPr>
            <a:lvl1pPr>
              <a:defRPr sz="1600" b="1"/>
            </a:lvl1pPr>
          </a:lstStyle>
          <a:p>
            <a:r>
              <a:rPr lang="de-DE" sz="1800" dirty="0" err="1" smtClean="0">
                <a:latin typeface="Lucida Fax"/>
                <a:cs typeface="Lucida Fax"/>
              </a:rPr>
              <a:t>ionization</a:t>
            </a:r>
            <a:endParaRPr lang="de-DE" sz="1800" dirty="0">
              <a:latin typeface="Lucida Fax"/>
              <a:cs typeface="Lucida Fax"/>
            </a:endParaRPr>
          </a:p>
        </p:txBody>
      </p:sp>
      <p:sp>
        <p:nvSpPr>
          <p:cNvPr id="224" name="Textfeld 342"/>
          <p:cNvSpPr txBox="1"/>
          <p:nvPr/>
        </p:nvSpPr>
        <p:spPr>
          <a:xfrm>
            <a:off x="3134099" y="3352942"/>
            <a:ext cx="1392140" cy="369332"/>
          </a:xfrm>
          <a:prstGeom prst="rect">
            <a:avLst/>
          </a:prstGeom>
        </p:spPr>
        <p:txBody>
          <a:bodyPr wrap="none">
            <a:spAutoFit/>
          </a:bodyPr>
          <a:lstStyle>
            <a:defPPr>
              <a:defRPr lang="en-US"/>
            </a:defPPr>
            <a:lvl1pPr>
              <a:defRPr sz="1600" b="1"/>
            </a:lvl1pPr>
          </a:lstStyle>
          <a:p>
            <a:r>
              <a:rPr lang="de-DE" sz="1800" dirty="0" err="1" smtClean="0">
                <a:latin typeface="Lucida Fax"/>
                <a:cs typeface="Lucida Fax"/>
              </a:rPr>
              <a:t>excitation</a:t>
            </a:r>
            <a:endParaRPr lang="de-DE" sz="1800" dirty="0">
              <a:latin typeface="Lucida Fax"/>
              <a:cs typeface="Lucida Fax"/>
            </a:endParaRPr>
          </a:p>
        </p:txBody>
      </p:sp>
      <p:grpSp>
        <p:nvGrpSpPr>
          <p:cNvPr id="225" name="Gruppieren 16"/>
          <p:cNvGrpSpPr/>
          <p:nvPr/>
        </p:nvGrpSpPr>
        <p:grpSpPr>
          <a:xfrm>
            <a:off x="1325214" y="3595519"/>
            <a:ext cx="1850874" cy="1165562"/>
            <a:chOff x="5636571" y="1508452"/>
            <a:chExt cx="1850874" cy="1165562"/>
          </a:xfrm>
        </p:grpSpPr>
        <p:grpSp>
          <p:nvGrpSpPr>
            <p:cNvPr id="226" name="Gruppieren 152"/>
            <p:cNvGrpSpPr/>
            <p:nvPr/>
          </p:nvGrpSpPr>
          <p:grpSpPr>
            <a:xfrm>
              <a:off x="6228184" y="1821134"/>
              <a:ext cx="590550" cy="546100"/>
              <a:chOff x="4403697" y="3427039"/>
              <a:chExt cx="590550" cy="546100"/>
            </a:xfrm>
          </p:grpSpPr>
          <p:sp>
            <p:nvSpPr>
              <p:cNvPr id="233" name="Ellipse 153"/>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4" name="Ellipse 154"/>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5" name="Ellipse 155"/>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6" name="Ellipse 156"/>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7" name="Ellipse 157"/>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8" name="Ellipse 158"/>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9" name="Ellipse 159"/>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40" name="Ellipse 160"/>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227" name="Ellipse 161"/>
            <p:cNvSpPr/>
            <p:nvPr/>
          </p:nvSpPr>
          <p:spPr>
            <a:xfrm rot="1817347">
              <a:off x="5695392" y="1812292"/>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8" name="Ellipse 162"/>
            <p:cNvSpPr/>
            <p:nvPr/>
          </p:nvSpPr>
          <p:spPr>
            <a:xfrm>
              <a:off x="5826266" y="150845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9" name="Ellipse 163"/>
            <p:cNvSpPr/>
            <p:nvPr/>
          </p:nvSpPr>
          <p:spPr>
            <a:xfrm>
              <a:off x="6818734" y="2419200"/>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0" name="Ellipse 164"/>
            <p:cNvSpPr/>
            <p:nvPr/>
          </p:nvSpPr>
          <p:spPr>
            <a:xfrm rot="19287215">
              <a:off x="5636571" y="1840417"/>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1" name="Ellipse 165"/>
            <p:cNvSpPr/>
            <p:nvPr/>
          </p:nvSpPr>
          <p:spPr>
            <a:xfrm>
              <a:off x="6078288" y="2562326"/>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2" name="Ellipse 166"/>
            <p:cNvSpPr/>
            <p:nvPr/>
          </p:nvSpPr>
          <p:spPr>
            <a:xfrm>
              <a:off x="7109774" y="170017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130" name="Content Placeholder 6"/>
          <p:cNvSpPr txBox="1">
            <a:spLocks/>
          </p:cNvSpPr>
          <p:nvPr/>
        </p:nvSpPr>
        <p:spPr>
          <a:xfrm>
            <a:off x="3634309" y="5381188"/>
            <a:ext cx="4665870" cy="1029202"/>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r>
              <a:rPr lang="en-US" dirty="0" smtClean="0">
                <a:solidFill>
                  <a:schemeClr val="tx2"/>
                </a:solidFill>
              </a:rPr>
              <a:t>Amount of ionization and excitation dependent upon </a:t>
            </a:r>
            <a:r>
              <a:rPr lang="en-US" b="1" dirty="0" smtClean="0">
                <a:solidFill>
                  <a:srgbClr val="FF0000"/>
                </a:solidFill>
              </a:rPr>
              <a:t>recoil energy </a:t>
            </a:r>
            <a:r>
              <a:rPr lang="en-US" dirty="0" smtClean="0">
                <a:solidFill>
                  <a:schemeClr val="tx2"/>
                </a:solidFill>
              </a:rPr>
              <a:t>and </a:t>
            </a:r>
            <a:r>
              <a:rPr lang="en-US" b="1" dirty="0" smtClean="0">
                <a:solidFill>
                  <a:srgbClr val="FF0000"/>
                </a:solidFill>
              </a:rPr>
              <a:t>particle type</a:t>
            </a:r>
            <a:endParaRPr lang="en-US" b="1" dirty="0">
              <a:solidFill>
                <a:srgbClr val="FF0000"/>
              </a:solidFill>
            </a:endParaRPr>
          </a:p>
        </p:txBody>
      </p:sp>
    </p:spTree>
    <p:extLst>
      <p:ext uri="{BB962C8B-B14F-4D97-AF65-F5344CB8AC3E}">
        <p14:creationId xmlns:p14="http://schemas.microsoft.com/office/powerpoint/2010/main" val="3035271444"/>
      </p:ext>
    </p:extLst>
  </p:cSld>
  <p:clrMapOvr>
    <a:masterClrMapping/>
  </p:clrMapOvr>
  <mc:AlternateContent xmlns:mc="http://schemas.openxmlformats.org/markup-compatibility/2006" xmlns:p14="http://schemas.microsoft.com/office/powerpoint/2010/main">
    <mc:Choice Requires="p14">
      <p:transition spd="slow" p14:dur="2000" advTm="7858"/>
    </mc:Choice>
    <mc:Fallback xmlns="">
      <p:transition xmlns:p14="http://schemas.microsoft.com/office/powerpoint/2010/main" spd="slow" advTm="7858"/>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Position Reconstruction</a:t>
            </a:r>
            <a:endParaRPr lang="en-US" dirty="0"/>
          </a:p>
        </p:txBody>
      </p:sp>
      <p:sp>
        <p:nvSpPr>
          <p:cNvPr id="3" name="Content Placeholder 2"/>
          <p:cNvSpPr>
            <a:spLocks noGrp="1"/>
          </p:cNvSpPr>
          <p:nvPr>
            <p:ph idx="1"/>
          </p:nvPr>
        </p:nvSpPr>
        <p:spPr>
          <a:xfrm>
            <a:off x="457200" y="1600200"/>
            <a:ext cx="8229600" cy="2954086"/>
          </a:xfrm>
        </p:spPr>
        <p:txBody>
          <a:bodyPr>
            <a:normAutofit/>
          </a:bodyPr>
          <a:lstStyle/>
          <a:p>
            <a:pPr marL="0" indent="0">
              <a:buNone/>
            </a:pPr>
            <a:r>
              <a:rPr lang="en-US" dirty="0" smtClean="0"/>
              <a:t>Similar to larger LXe detectors, neriX is able to reconstruct the 3D position of an event</a:t>
            </a:r>
          </a:p>
          <a:p>
            <a:pPr lvl="1"/>
            <a:r>
              <a:rPr lang="en-US" dirty="0" smtClean="0"/>
              <a:t>More difficult given small size of the detector</a:t>
            </a:r>
          </a:p>
          <a:p>
            <a:pPr lvl="1"/>
            <a:r>
              <a:rPr lang="en-US" dirty="0" smtClean="0"/>
              <a:t>Used Geant4 construction of the detector to simulate S2 patterns at given positions</a:t>
            </a:r>
          </a:p>
          <a:p>
            <a:pPr lvl="1"/>
            <a:r>
              <a:rPr lang="en-US" dirty="0" smtClean="0"/>
              <a:t>Train neural network on the simulation using FANN open source library</a:t>
            </a:r>
          </a:p>
          <a:p>
            <a:pPr lvl="1"/>
            <a:r>
              <a:rPr lang="en-US" dirty="0" smtClean="0"/>
              <a:t>Average error of simulated data inside radius of 18 mm </a:t>
            </a:r>
            <a:r>
              <a:rPr lang="en-US" dirty="0" smtClean="0">
                <a:latin typeface="ＭＳ ゴシック"/>
                <a:ea typeface="ＭＳ ゴシック"/>
                <a:cs typeface="ＭＳ ゴシック"/>
              </a:rPr>
              <a:t>≅</a:t>
            </a:r>
            <a:r>
              <a:rPr lang="en-US" dirty="0" smtClean="0"/>
              <a:t> 0.5 mm</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20</a:t>
            </a:fld>
            <a:endParaRPr lang="en-US"/>
          </a:p>
        </p:txBody>
      </p:sp>
      <p:grpSp>
        <p:nvGrpSpPr>
          <p:cNvPr id="15" name="Group 14"/>
          <p:cNvGrpSpPr/>
          <p:nvPr/>
        </p:nvGrpSpPr>
        <p:grpSpPr>
          <a:xfrm>
            <a:off x="457200" y="4695821"/>
            <a:ext cx="2147297" cy="1921357"/>
            <a:chOff x="457200" y="4368800"/>
            <a:chExt cx="2301703" cy="2059516"/>
          </a:xfrm>
        </p:grpSpPr>
        <p:graphicFrame>
          <p:nvGraphicFramePr>
            <p:cNvPr id="9" name="Object 8"/>
            <p:cNvGraphicFramePr>
              <a:graphicFrameLocks noChangeAspect="1"/>
            </p:cNvGraphicFramePr>
            <p:nvPr>
              <p:extLst>
                <p:ext uri="{D42A27DB-BD31-4B8C-83A1-F6EECF244321}">
                  <p14:modId xmlns:p14="http://schemas.microsoft.com/office/powerpoint/2010/main" val="624898836"/>
                </p:ext>
              </p:extLst>
            </p:nvPr>
          </p:nvGraphicFramePr>
          <p:xfrm>
            <a:off x="457200" y="4368800"/>
            <a:ext cx="2301703" cy="450849"/>
          </p:xfrm>
          <a:graphic>
            <a:graphicData uri="http://schemas.openxmlformats.org/presentationml/2006/ole">
              <mc:AlternateContent xmlns:mc="http://schemas.openxmlformats.org/markup-compatibility/2006">
                <mc:Choice xmlns:v="urn:schemas-microsoft-com:vml" Requires="v">
                  <p:oleObj spid="_x0000_s2449" name="Equation" r:id="rId4" imgW="1231900" imgH="241300" progId="Equation.3">
                    <p:embed/>
                  </p:oleObj>
                </mc:Choice>
                <mc:Fallback>
                  <p:oleObj name="Equation" r:id="rId4" imgW="1231900" imgH="241300" progId="Equation.3">
                    <p:embed/>
                    <p:pic>
                      <p:nvPicPr>
                        <p:cNvPr id="0" name=""/>
                        <p:cNvPicPr/>
                        <p:nvPr/>
                      </p:nvPicPr>
                      <p:blipFill>
                        <a:blip r:embed="rId5"/>
                        <a:stretch>
                          <a:fillRect/>
                        </a:stretch>
                      </p:blipFill>
                      <p:spPr>
                        <a:xfrm>
                          <a:off x="457200" y="4368800"/>
                          <a:ext cx="2301703" cy="450849"/>
                        </a:xfrm>
                        <a:prstGeom prst="rect">
                          <a:avLst/>
                        </a:prstGeom>
                      </p:spPr>
                    </p:pic>
                  </p:oleObj>
                </mc:Fallback>
              </mc:AlternateContent>
            </a:graphicData>
          </a:graphic>
        </p:graphicFrame>
        <p:sp>
          <p:nvSpPr>
            <p:cNvPr id="10" name="Rectangle 9"/>
            <p:cNvSpPr/>
            <p:nvPr/>
          </p:nvSpPr>
          <p:spPr>
            <a:xfrm>
              <a:off x="993986" y="4819648"/>
              <a:ext cx="1022351" cy="1022351"/>
            </a:xfrm>
            <a:prstGeom prst="rect">
              <a:avLst/>
            </a:prstGeom>
            <a:ln/>
          </p:spPr>
          <p:style>
            <a:lnRef idx="1">
              <a:schemeClr val="dk1"/>
            </a:lnRef>
            <a:fillRef idx="3">
              <a:schemeClr val="dk1"/>
            </a:fillRef>
            <a:effectRef idx="2">
              <a:schemeClr val="dk1"/>
            </a:effectRef>
            <a:fontRef idx="minor">
              <a:schemeClr val="lt1"/>
            </a:fontRef>
          </p:style>
          <p:txBody>
            <a:bodyPr/>
            <a:lstStyle/>
            <a:p>
              <a:endParaRPr lang="en-US"/>
            </a:p>
          </p:txBody>
        </p:sp>
        <p:sp>
          <p:nvSpPr>
            <p:cNvPr id="12" name="TextBox 11"/>
            <p:cNvSpPr txBox="1"/>
            <p:nvPr/>
          </p:nvSpPr>
          <p:spPr>
            <a:xfrm>
              <a:off x="1078651" y="5144535"/>
              <a:ext cx="851747" cy="369332"/>
            </a:xfrm>
            <a:prstGeom prst="rect">
              <a:avLst/>
            </a:prstGeom>
            <a:noFill/>
          </p:spPr>
          <p:txBody>
            <a:bodyPr wrap="square" rtlCol="0">
              <a:spAutoFit/>
            </a:bodyPr>
            <a:lstStyle/>
            <a:p>
              <a:pPr algn="ctr"/>
              <a:r>
                <a:rPr lang="en-US" dirty="0" smtClean="0">
                  <a:solidFill>
                    <a:srgbClr val="3366FF"/>
                  </a:solidFill>
                </a:rPr>
                <a:t>FANN</a:t>
              </a:r>
              <a:endParaRPr lang="en-US" dirty="0">
                <a:solidFill>
                  <a:srgbClr val="3366FF"/>
                </a:solidFill>
              </a:endParaRPr>
            </a:p>
          </p:txBody>
        </p:sp>
        <p:graphicFrame>
          <p:nvGraphicFramePr>
            <p:cNvPr id="13" name="Object 12"/>
            <p:cNvGraphicFramePr>
              <a:graphicFrameLocks noChangeAspect="1"/>
            </p:cNvGraphicFramePr>
            <p:nvPr>
              <p:extLst>
                <p:ext uri="{D42A27DB-BD31-4B8C-83A1-F6EECF244321}">
                  <p14:modId xmlns:p14="http://schemas.microsoft.com/office/powerpoint/2010/main" val="528960381"/>
                </p:ext>
              </p:extLst>
            </p:nvPr>
          </p:nvGraphicFramePr>
          <p:xfrm>
            <a:off x="870375" y="5995529"/>
            <a:ext cx="1298362" cy="432787"/>
          </p:xfrm>
          <a:graphic>
            <a:graphicData uri="http://schemas.openxmlformats.org/presentationml/2006/ole">
              <mc:AlternateContent xmlns:mc="http://schemas.openxmlformats.org/markup-compatibility/2006">
                <mc:Choice xmlns:v="urn:schemas-microsoft-com:vml" Requires="v">
                  <p:oleObj spid="_x0000_s2450" name="Equation" r:id="rId6" imgW="723900" imgH="241300" progId="Equation.3">
                    <p:embed/>
                  </p:oleObj>
                </mc:Choice>
                <mc:Fallback>
                  <p:oleObj name="Equation" r:id="rId6" imgW="723900" imgH="241300" progId="Equation.3">
                    <p:embed/>
                    <p:pic>
                      <p:nvPicPr>
                        <p:cNvPr id="0" name=""/>
                        <p:cNvPicPr/>
                        <p:nvPr/>
                      </p:nvPicPr>
                      <p:blipFill>
                        <a:blip r:embed="rId7"/>
                        <a:stretch>
                          <a:fillRect/>
                        </a:stretch>
                      </p:blipFill>
                      <p:spPr>
                        <a:xfrm>
                          <a:off x="870375" y="5995529"/>
                          <a:ext cx="1298362" cy="432787"/>
                        </a:xfrm>
                        <a:prstGeom prst="rect">
                          <a:avLst/>
                        </a:prstGeom>
                      </p:spPr>
                    </p:pic>
                  </p:oleObj>
                </mc:Fallback>
              </mc:AlternateContent>
            </a:graphicData>
          </a:graphic>
        </p:graphicFrame>
      </p:grpSp>
      <p:pic>
        <p:nvPicPr>
          <p:cNvPr id="14" name="Picture 13" descr="uniform_Co.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46946" y="4586870"/>
            <a:ext cx="2339854" cy="2135666"/>
          </a:xfrm>
          <a:prstGeom prst="rect">
            <a:avLst/>
          </a:prstGeom>
        </p:spPr>
      </p:pic>
      <p:sp>
        <p:nvSpPr>
          <p:cNvPr id="16" name="TextBox 15"/>
          <p:cNvSpPr txBox="1"/>
          <p:nvPr/>
        </p:nvSpPr>
        <p:spPr>
          <a:xfrm>
            <a:off x="6263807" y="4418822"/>
            <a:ext cx="2559986" cy="276999"/>
          </a:xfrm>
          <a:prstGeom prst="rect">
            <a:avLst/>
          </a:prstGeom>
          <a:noFill/>
          <a:ln>
            <a:solidFill>
              <a:srgbClr val="000000"/>
            </a:solidFill>
          </a:ln>
        </p:spPr>
        <p:txBody>
          <a:bodyPr wrap="square" rtlCol="0">
            <a:spAutoFit/>
          </a:bodyPr>
          <a:lstStyle/>
          <a:p>
            <a:pPr algn="ctr"/>
            <a:r>
              <a:rPr lang="en-US" sz="1200" dirty="0" smtClean="0">
                <a:latin typeface="Lucida Fax"/>
                <a:cs typeface="Lucida Fax"/>
              </a:rPr>
              <a:t>Co-57 Position Reconstruction</a:t>
            </a:r>
            <a:endParaRPr lang="en-US" sz="1200" dirty="0">
              <a:latin typeface="Lucida Fax"/>
              <a:cs typeface="Lucida Fax"/>
            </a:endParaRPr>
          </a:p>
        </p:txBody>
      </p:sp>
      <p:pic>
        <p:nvPicPr>
          <p:cNvPr id="8" name="Picture 7" descr="radial_reconstruction.png"/>
          <p:cNvPicPr>
            <a:picLocks noChangeAspect="1"/>
          </p:cNvPicPr>
          <p:nvPr/>
        </p:nvPicPr>
        <p:blipFill rotWithShape="1">
          <a:blip r:embed="rId9">
            <a:extLst>
              <a:ext uri="{28A0092B-C50C-407E-A947-70E740481C1C}">
                <a14:useLocalDpi xmlns:a14="http://schemas.microsoft.com/office/drawing/2010/main" val="0"/>
              </a:ext>
            </a:extLst>
          </a:blip>
          <a:srcRect t="5102"/>
          <a:stretch/>
        </p:blipFill>
        <p:spPr>
          <a:xfrm>
            <a:off x="2978330" y="4695820"/>
            <a:ext cx="2821118" cy="2026715"/>
          </a:xfrm>
          <a:prstGeom prst="rect">
            <a:avLst/>
          </a:prstGeom>
        </p:spPr>
      </p:pic>
      <p:sp>
        <p:nvSpPr>
          <p:cNvPr id="17" name="TextBox 16"/>
          <p:cNvSpPr txBox="1"/>
          <p:nvPr/>
        </p:nvSpPr>
        <p:spPr>
          <a:xfrm>
            <a:off x="2861755" y="4448370"/>
            <a:ext cx="3234246" cy="276999"/>
          </a:xfrm>
          <a:prstGeom prst="rect">
            <a:avLst/>
          </a:prstGeom>
          <a:noFill/>
          <a:ln>
            <a:solidFill>
              <a:srgbClr val="000000"/>
            </a:solidFill>
          </a:ln>
        </p:spPr>
        <p:txBody>
          <a:bodyPr wrap="square" rtlCol="0">
            <a:spAutoFit/>
          </a:bodyPr>
          <a:lstStyle/>
          <a:p>
            <a:pPr algn="ctr"/>
            <a:r>
              <a:rPr lang="en-US" sz="1200" dirty="0" smtClean="0">
                <a:latin typeface="Lucida Fax"/>
                <a:cs typeface="Lucida Fax"/>
              </a:rPr>
              <a:t>Simulated vs. Reconstructed Position</a:t>
            </a:r>
            <a:endParaRPr lang="en-US" sz="1200" dirty="0">
              <a:latin typeface="Lucida Fax"/>
              <a:cs typeface="Lucida Fax"/>
            </a:endParaRPr>
          </a:p>
        </p:txBody>
      </p:sp>
    </p:spTree>
    <p:extLst>
      <p:ext uri="{BB962C8B-B14F-4D97-AF65-F5344CB8AC3E}">
        <p14:creationId xmlns:p14="http://schemas.microsoft.com/office/powerpoint/2010/main" val="321134838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neriX Operation</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21</a:t>
            </a:fld>
            <a:endParaRPr lang="en-US"/>
          </a:p>
        </p:txBody>
      </p:sp>
      <p:sp>
        <p:nvSpPr>
          <p:cNvPr id="7" name="TextBox 6"/>
          <p:cNvSpPr txBox="1"/>
          <p:nvPr/>
        </p:nvSpPr>
        <p:spPr>
          <a:xfrm>
            <a:off x="5671140" y="1524000"/>
            <a:ext cx="2216971" cy="276999"/>
          </a:xfrm>
          <a:prstGeom prst="rect">
            <a:avLst/>
          </a:prstGeom>
          <a:noFill/>
          <a:ln>
            <a:solidFill>
              <a:srgbClr val="000000"/>
            </a:solidFill>
          </a:ln>
        </p:spPr>
        <p:txBody>
          <a:bodyPr wrap="square" rtlCol="0">
            <a:spAutoFit/>
          </a:bodyPr>
          <a:lstStyle/>
          <a:p>
            <a:pPr algn="ctr"/>
            <a:r>
              <a:rPr lang="en-US" sz="1200" dirty="0" smtClean="0">
                <a:latin typeface="Lucida Fax"/>
                <a:cs typeface="Lucida Fax"/>
              </a:rPr>
              <a:t>Position Reconstruction</a:t>
            </a:r>
            <a:endParaRPr lang="en-US" sz="1200" dirty="0">
              <a:latin typeface="Lucida Fax"/>
              <a:cs typeface="Lucida Fax"/>
            </a:endParaRPr>
          </a:p>
        </p:txBody>
      </p:sp>
      <p:pic>
        <p:nvPicPr>
          <p:cNvPr id="8" name="Picture 7" descr="sample_sp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6578" y="1699084"/>
            <a:ext cx="3445535" cy="2212517"/>
          </a:xfrm>
          <a:prstGeom prst="rect">
            <a:avLst/>
          </a:prstGeom>
        </p:spPr>
      </p:pic>
      <p:sp>
        <p:nvSpPr>
          <p:cNvPr id="9" name="TextBox 8"/>
          <p:cNvSpPr txBox="1"/>
          <p:nvPr/>
        </p:nvSpPr>
        <p:spPr>
          <a:xfrm>
            <a:off x="1337733" y="1524000"/>
            <a:ext cx="2015067" cy="276319"/>
          </a:xfrm>
          <a:prstGeom prst="rect">
            <a:avLst/>
          </a:prstGeom>
          <a:noFill/>
          <a:ln>
            <a:solidFill>
              <a:srgbClr val="000000"/>
            </a:solidFill>
          </a:ln>
        </p:spPr>
        <p:txBody>
          <a:bodyPr wrap="square" rtlCol="0">
            <a:spAutoFit/>
          </a:bodyPr>
          <a:lstStyle/>
          <a:p>
            <a:pPr algn="ctr"/>
            <a:r>
              <a:rPr lang="en-US" sz="1200" dirty="0" smtClean="0">
                <a:latin typeface="Lucida Fax"/>
                <a:cs typeface="Lucida Fax"/>
              </a:rPr>
              <a:t>SPE Gain Calibration</a:t>
            </a:r>
            <a:endParaRPr lang="en-US" sz="1200" dirty="0">
              <a:latin typeface="Lucida Fax"/>
              <a:cs typeface="Lucida Fax"/>
            </a:endParaRPr>
          </a:p>
        </p:txBody>
      </p:sp>
      <p:pic>
        <p:nvPicPr>
          <p:cNvPr id="10" name="Picture 9" descr="sample_s2_gai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6267" y="4246168"/>
            <a:ext cx="3567256" cy="2567886"/>
          </a:xfrm>
          <a:prstGeom prst="rect">
            <a:avLst/>
          </a:prstGeom>
        </p:spPr>
      </p:pic>
      <p:sp>
        <p:nvSpPr>
          <p:cNvPr id="11" name="TextBox 10"/>
          <p:cNvSpPr txBox="1"/>
          <p:nvPr/>
        </p:nvSpPr>
        <p:spPr>
          <a:xfrm>
            <a:off x="1337733" y="4034146"/>
            <a:ext cx="2015067" cy="276319"/>
          </a:xfrm>
          <a:prstGeom prst="rect">
            <a:avLst/>
          </a:prstGeom>
          <a:noFill/>
          <a:ln>
            <a:solidFill>
              <a:srgbClr val="000000"/>
            </a:solidFill>
          </a:ln>
        </p:spPr>
        <p:txBody>
          <a:bodyPr wrap="square" rtlCol="0">
            <a:spAutoFit/>
          </a:bodyPr>
          <a:lstStyle/>
          <a:p>
            <a:pPr algn="ctr"/>
            <a:r>
              <a:rPr lang="en-US" sz="1200" dirty="0" smtClean="0">
                <a:latin typeface="Lucida Fax"/>
                <a:cs typeface="Lucida Fax"/>
              </a:rPr>
              <a:t>Single Electron Gain</a:t>
            </a:r>
            <a:endParaRPr lang="en-US" sz="1200" dirty="0">
              <a:latin typeface="Lucida Fax"/>
              <a:cs typeface="Lucida Fax"/>
            </a:endParaRPr>
          </a:p>
        </p:txBody>
      </p:sp>
      <p:pic>
        <p:nvPicPr>
          <p:cNvPr id="12" name="Picture 11" descr="pos_rec_sample_coin.png"/>
          <p:cNvPicPr>
            <a:picLocks noChangeAspect="1"/>
          </p:cNvPicPr>
          <p:nvPr/>
        </p:nvPicPr>
        <p:blipFill rotWithShape="1">
          <a:blip r:embed="rId4">
            <a:extLst>
              <a:ext uri="{28A0092B-C50C-407E-A947-70E740481C1C}">
                <a14:useLocalDpi xmlns:a14="http://schemas.microsoft.com/office/drawing/2010/main" val="0"/>
              </a:ext>
            </a:extLst>
          </a:blip>
          <a:srcRect l="1884" t="7370"/>
          <a:stretch/>
        </p:blipFill>
        <p:spPr>
          <a:xfrm>
            <a:off x="5159022" y="1874405"/>
            <a:ext cx="3222978" cy="2056010"/>
          </a:xfrm>
          <a:prstGeom prst="rect">
            <a:avLst/>
          </a:prstGeom>
        </p:spPr>
      </p:pic>
      <p:pic>
        <p:nvPicPr>
          <p:cNvPr id="13" name="Picture 12" descr="radial_reconstruction.png"/>
          <p:cNvPicPr>
            <a:picLocks noChangeAspect="1"/>
          </p:cNvPicPr>
          <p:nvPr/>
        </p:nvPicPr>
        <p:blipFill rotWithShape="1">
          <a:blip r:embed="rId5">
            <a:extLst>
              <a:ext uri="{28A0092B-C50C-407E-A947-70E740481C1C}">
                <a14:useLocalDpi xmlns:a14="http://schemas.microsoft.com/office/drawing/2010/main" val="0"/>
              </a:ext>
            </a:extLst>
          </a:blip>
          <a:srcRect t="5102"/>
          <a:stretch/>
        </p:blipFill>
        <p:spPr>
          <a:xfrm>
            <a:off x="5100011" y="4274389"/>
            <a:ext cx="3494423" cy="2510423"/>
          </a:xfrm>
          <a:prstGeom prst="rect">
            <a:avLst/>
          </a:prstGeom>
        </p:spPr>
      </p:pic>
      <p:sp>
        <p:nvSpPr>
          <p:cNvPr id="14" name="TextBox 13"/>
          <p:cNvSpPr txBox="1"/>
          <p:nvPr/>
        </p:nvSpPr>
        <p:spPr>
          <a:xfrm>
            <a:off x="5159022" y="4048904"/>
            <a:ext cx="3234246" cy="276999"/>
          </a:xfrm>
          <a:prstGeom prst="rect">
            <a:avLst/>
          </a:prstGeom>
          <a:noFill/>
          <a:ln>
            <a:solidFill>
              <a:srgbClr val="000000"/>
            </a:solidFill>
          </a:ln>
        </p:spPr>
        <p:txBody>
          <a:bodyPr wrap="square" rtlCol="0">
            <a:spAutoFit/>
          </a:bodyPr>
          <a:lstStyle/>
          <a:p>
            <a:pPr algn="ctr"/>
            <a:r>
              <a:rPr lang="en-US" sz="1200" dirty="0" smtClean="0">
                <a:latin typeface="Lucida Fax"/>
                <a:cs typeface="Lucida Fax"/>
              </a:rPr>
              <a:t>Simulated vs. Reconstructed Position</a:t>
            </a:r>
            <a:endParaRPr lang="en-US" sz="1200" dirty="0">
              <a:latin typeface="Lucida Fax"/>
              <a:cs typeface="Lucida Fax"/>
            </a:endParaRPr>
          </a:p>
        </p:txBody>
      </p:sp>
    </p:spTree>
    <p:extLst>
      <p:ext uri="{BB962C8B-B14F-4D97-AF65-F5344CB8AC3E}">
        <p14:creationId xmlns:p14="http://schemas.microsoft.com/office/powerpoint/2010/main" val="22693104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7" name="Content Placeholder 6"/>
          <p:cNvSpPr>
            <a:spLocks noGrp="1"/>
          </p:cNvSpPr>
          <p:nvPr>
            <p:ph idx="1"/>
          </p:nvPr>
        </p:nvSpPr>
        <p:spPr>
          <a:xfrm>
            <a:off x="457200" y="1600201"/>
            <a:ext cx="8229600" cy="784578"/>
          </a:xfrm>
        </p:spPr>
        <p:txBody>
          <a:bodyPr>
            <a:normAutofit/>
          </a:bodyPr>
          <a:lstStyle/>
          <a:p>
            <a:pPr marL="0" indent="0">
              <a:buNone/>
            </a:pPr>
            <a:r>
              <a:rPr lang="en-US" dirty="0" smtClean="0"/>
              <a:t>LXe experiments lead direct dark matter scattering search</a:t>
            </a:r>
          </a:p>
          <a:p>
            <a:pPr lvl="1"/>
            <a:r>
              <a:rPr lang="en-US" dirty="0" smtClean="0"/>
              <a:t>Xenon100, LUX, Xenon1T</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22</a:t>
            </a:fld>
            <a:endParaRPr lang="en-US"/>
          </a:p>
        </p:txBody>
      </p:sp>
      <p:pic>
        <p:nvPicPr>
          <p:cNvPr id="14" name="Picture 13"/>
          <p:cNvPicPr>
            <a:picLocks noChangeAspect="1"/>
          </p:cNvPicPr>
          <p:nvPr/>
        </p:nvPicPr>
        <p:blipFill>
          <a:blip r:embed="rId4"/>
          <a:stretch>
            <a:fillRect/>
          </a:stretch>
        </p:blipFill>
        <p:spPr>
          <a:xfrm>
            <a:off x="4247444" y="2935111"/>
            <a:ext cx="4604905" cy="3781779"/>
          </a:xfrm>
          <a:prstGeom prst="rect">
            <a:avLst/>
          </a:prstGeom>
        </p:spPr>
      </p:pic>
      <p:pic>
        <p:nvPicPr>
          <p:cNvPr id="15" name="Picture 14" descr="tpc_concept.pdf"/>
          <p:cNvPicPr>
            <a:picLocks noChangeAspect="1"/>
          </p:cNvPicPr>
          <p:nvPr/>
        </p:nvPicPr>
        <p:blipFill rotWithShape="1">
          <a:blip r:embed="rId5">
            <a:extLst>
              <a:ext uri="{28A0092B-C50C-407E-A947-70E740481C1C}">
                <a14:useLocalDpi xmlns:a14="http://schemas.microsoft.com/office/drawing/2010/main" val="0"/>
              </a:ext>
            </a:extLst>
          </a:blip>
          <a:srcRect l="19398" t="25071" r="19251" b="26040"/>
          <a:stretch/>
        </p:blipFill>
        <p:spPr>
          <a:xfrm>
            <a:off x="256049" y="2751932"/>
            <a:ext cx="3991395" cy="4116125"/>
          </a:xfrm>
          <a:prstGeom prst="rect">
            <a:avLst/>
          </a:prstGeom>
        </p:spPr>
      </p:pic>
      <p:cxnSp>
        <p:nvCxnSpPr>
          <p:cNvPr id="8" name="Straight Arrow Connector 7"/>
          <p:cNvCxnSpPr/>
          <p:nvPr/>
        </p:nvCxnSpPr>
        <p:spPr>
          <a:xfrm flipH="1">
            <a:off x="7422444" y="2857995"/>
            <a:ext cx="256640" cy="288783"/>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a:off x="6618114" y="5878689"/>
            <a:ext cx="651931" cy="1862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4580467" y="5458179"/>
            <a:ext cx="187633" cy="4487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7557913" y="2485462"/>
            <a:ext cx="1374236" cy="461665"/>
          </a:xfrm>
          <a:prstGeom prst="rect">
            <a:avLst/>
          </a:prstGeom>
          <a:noFill/>
        </p:spPr>
        <p:txBody>
          <a:bodyPr wrap="square" rtlCol="0">
            <a:spAutoFit/>
          </a:bodyPr>
          <a:lstStyle/>
          <a:p>
            <a:pPr algn="ctr"/>
            <a:r>
              <a:rPr lang="en-US" sz="1200" dirty="0" smtClean="0">
                <a:latin typeface="Lucida Fax"/>
                <a:cs typeface="Lucida Fax"/>
              </a:rPr>
              <a:t>Leads to S2</a:t>
            </a:r>
            <a:r>
              <a:rPr lang="en-US" sz="1200" b="1" dirty="0" smtClean="0">
                <a:latin typeface="Lucida Fax"/>
                <a:cs typeface="Lucida Fax"/>
              </a:rPr>
              <a:t> </a:t>
            </a:r>
            <a:r>
              <a:rPr lang="en-US" sz="1200" b="1" dirty="0" smtClean="0">
                <a:solidFill>
                  <a:srgbClr val="FF0000"/>
                </a:solidFill>
                <a:latin typeface="Lucida Fax"/>
                <a:cs typeface="Lucida Fax"/>
              </a:rPr>
              <a:t>if remains free</a:t>
            </a:r>
            <a:endParaRPr lang="en-US" sz="1200" b="1" dirty="0">
              <a:solidFill>
                <a:srgbClr val="FF0000"/>
              </a:solidFill>
              <a:latin typeface="Lucida Fax"/>
              <a:cs typeface="Lucida Fax"/>
            </a:endParaRPr>
          </a:p>
        </p:txBody>
      </p:sp>
      <p:sp>
        <p:nvSpPr>
          <p:cNvPr id="18" name="Rectangle 17"/>
          <p:cNvSpPr/>
          <p:nvPr/>
        </p:nvSpPr>
        <p:spPr>
          <a:xfrm>
            <a:off x="7289618" y="5660155"/>
            <a:ext cx="367258" cy="276999"/>
          </a:xfrm>
          <a:prstGeom prst="rect">
            <a:avLst/>
          </a:prstGeom>
        </p:spPr>
        <p:txBody>
          <a:bodyPr wrap="none">
            <a:spAutoFit/>
          </a:bodyPr>
          <a:lstStyle/>
          <a:p>
            <a:pPr algn="ctr"/>
            <a:r>
              <a:rPr lang="en-US" sz="1200" dirty="0" smtClean="0">
                <a:latin typeface="Lucida Fax"/>
                <a:cs typeface="Lucida Fax"/>
              </a:rPr>
              <a:t>S1</a:t>
            </a:r>
            <a:endParaRPr lang="en-US" sz="1200" dirty="0">
              <a:solidFill>
                <a:srgbClr val="FF0000"/>
              </a:solidFill>
              <a:latin typeface="Lucida Fax"/>
              <a:cs typeface="Lucida Fax"/>
            </a:endParaRPr>
          </a:p>
        </p:txBody>
      </p:sp>
      <p:sp>
        <p:nvSpPr>
          <p:cNvPr id="19" name="Rectangle 18"/>
          <p:cNvSpPr/>
          <p:nvPr/>
        </p:nvSpPr>
        <p:spPr>
          <a:xfrm>
            <a:off x="4383909" y="5129576"/>
            <a:ext cx="367258" cy="276999"/>
          </a:xfrm>
          <a:prstGeom prst="rect">
            <a:avLst/>
          </a:prstGeom>
        </p:spPr>
        <p:txBody>
          <a:bodyPr wrap="none">
            <a:spAutoFit/>
          </a:bodyPr>
          <a:lstStyle/>
          <a:p>
            <a:pPr algn="ctr"/>
            <a:r>
              <a:rPr lang="en-US" sz="1200" dirty="0" smtClean="0">
                <a:latin typeface="Lucida Fax"/>
                <a:cs typeface="Lucida Fax"/>
              </a:rPr>
              <a:t>S1</a:t>
            </a:r>
            <a:endParaRPr lang="en-US" sz="1200" dirty="0">
              <a:solidFill>
                <a:srgbClr val="FF0000"/>
              </a:solidFill>
              <a:latin typeface="Lucida Fax"/>
              <a:cs typeface="Lucida Fax"/>
            </a:endParaRPr>
          </a:p>
        </p:txBody>
      </p:sp>
      <p:graphicFrame>
        <p:nvGraphicFramePr>
          <p:cNvPr id="20" name="Object 19"/>
          <p:cNvGraphicFramePr>
            <a:graphicFrameLocks noChangeAspect="1"/>
          </p:cNvGraphicFramePr>
          <p:nvPr>
            <p:extLst>
              <p:ext uri="{D42A27DB-BD31-4B8C-83A1-F6EECF244321}">
                <p14:modId xmlns:p14="http://schemas.microsoft.com/office/powerpoint/2010/main" val="610807834"/>
              </p:ext>
            </p:extLst>
          </p:nvPr>
        </p:nvGraphicFramePr>
        <p:xfrm>
          <a:off x="7356030" y="5130813"/>
          <a:ext cx="1478501" cy="314866"/>
        </p:xfrm>
        <a:graphic>
          <a:graphicData uri="http://schemas.openxmlformats.org/presentationml/2006/ole">
            <mc:AlternateContent xmlns:mc="http://schemas.openxmlformats.org/markup-compatibility/2006">
              <mc:Choice xmlns:v="urn:schemas-microsoft-com:vml" Requires="v">
                <p:oleObj spid="_x0000_s5176" name="Equation" r:id="rId6" imgW="1371600" imgH="292100" progId="Equation.3">
                  <p:embed/>
                </p:oleObj>
              </mc:Choice>
              <mc:Fallback>
                <p:oleObj name="Equation" r:id="rId6" imgW="1371600" imgH="292100" progId="Equation.3">
                  <p:embed/>
                  <p:pic>
                    <p:nvPicPr>
                      <p:cNvPr id="0" name=""/>
                      <p:cNvPicPr/>
                      <p:nvPr/>
                    </p:nvPicPr>
                    <p:blipFill>
                      <a:blip r:embed="rId7"/>
                      <a:stretch>
                        <a:fillRect/>
                      </a:stretch>
                    </p:blipFill>
                    <p:spPr>
                      <a:xfrm>
                        <a:off x="7356030" y="5130813"/>
                        <a:ext cx="1478501" cy="314866"/>
                      </a:xfrm>
                      <a:prstGeom prst="rect">
                        <a:avLst/>
                      </a:prstGeom>
                      <a:solidFill>
                        <a:srgbClr val="FFFF00"/>
                      </a:solidFill>
                    </p:spPr>
                  </p:pic>
                </p:oleObj>
              </mc:Fallback>
            </mc:AlternateContent>
          </a:graphicData>
        </a:graphic>
      </p:graphicFrame>
      <p:cxnSp>
        <p:nvCxnSpPr>
          <p:cNvPr id="21" name="Straight Arrow Connector 20"/>
          <p:cNvCxnSpPr/>
          <p:nvPr/>
        </p:nvCxnSpPr>
        <p:spPr>
          <a:xfrm flipV="1">
            <a:off x="8252176" y="3993444"/>
            <a:ext cx="186268" cy="100109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293734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7" name="Content Placeholder 6"/>
          <p:cNvSpPr>
            <a:spLocks noGrp="1"/>
          </p:cNvSpPr>
          <p:nvPr>
            <p:ph idx="1"/>
          </p:nvPr>
        </p:nvSpPr>
        <p:spPr>
          <a:xfrm>
            <a:off x="457200" y="1600200"/>
            <a:ext cx="8229600" cy="2074333"/>
          </a:xfrm>
        </p:spPr>
        <p:txBody>
          <a:bodyPr>
            <a:normAutofit fontScale="92500"/>
          </a:bodyPr>
          <a:lstStyle/>
          <a:p>
            <a:pPr marL="0" indent="0">
              <a:buNone/>
            </a:pPr>
            <a:r>
              <a:rPr lang="en-US" dirty="0" smtClean="0"/>
              <a:t>LXe experiments lead direct dark matter scattering search</a:t>
            </a:r>
          </a:p>
          <a:p>
            <a:pPr lvl="1"/>
            <a:r>
              <a:rPr lang="en-US" dirty="0" smtClean="0"/>
              <a:t>Xenon100, LUX, Xenon1T</a:t>
            </a:r>
          </a:p>
          <a:p>
            <a:pPr marL="0" indent="0">
              <a:buNone/>
            </a:pPr>
            <a:r>
              <a:rPr lang="en-US" dirty="0" smtClean="0"/>
              <a:t>Dual-phase detectors </a:t>
            </a:r>
            <a:r>
              <a:rPr lang="en-US" dirty="0" smtClean="0">
                <a:latin typeface="Wingdings"/>
                <a:ea typeface="Wingdings"/>
                <a:cs typeface="Wingdings"/>
                <a:sym typeface="Wingdings"/>
              </a:rPr>
              <a:t></a:t>
            </a:r>
            <a:r>
              <a:rPr lang="en-US" dirty="0" smtClean="0"/>
              <a:t> simultaneously detect light and charge</a:t>
            </a:r>
          </a:p>
          <a:p>
            <a:pPr lvl="1"/>
            <a:r>
              <a:rPr lang="en-US" dirty="0" smtClean="0"/>
              <a:t>Prompt light emission from interaction in LXe (</a:t>
            </a:r>
            <a:r>
              <a:rPr lang="en-US" b="1" dirty="0" smtClean="0"/>
              <a:t>S1</a:t>
            </a:r>
            <a:r>
              <a:rPr lang="en-US" dirty="0" smtClean="0"/>
              <a:t>)</a:t>
            </a:r>
          </a:p>
          <a:p>
            <a:pPr lvl="1"/>
            <a:r>
              <a:rPr lang="en-US" dirty="0" smtClean="0"/>
              <a:t>Complementary signal from acceleration of electrons through </a:t>
            </a:r>
            <a:r>
              <a:rPr lang="en-US" dirty="0" err="1" smtClean="0"/>
              <a:t>GXe</a:t>
            </a:r>
            <a:r>
              <a:rPr lang="en-US" dirty="0" smtClean="0"/>
              <a:t> after electrons drift through LXe (</a:t>
            </a:r>
            <a:r>
              <a:rPr lang="en-US" b="1" dirty="0" smtClean="0"/>
              <a:t>S2</a:t>
            </a:r>
            <a:r>
              <a:rPr lang="en-US" dirty="0" smtClean="0"/>
              <a:t>)</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23</a:t>
            </a:fld>
            <a:endParaRPr lang="en-US"/>
          </a:p>
        </p:txBody>
      </p:sp>
      <p:pic>
        <p:nvPicPr>
          <p:cNvPr id="14" name="Picture 13"/>
          <p:cNvPicPr>
            <a:picLocks noChangeAspect="1"/>
          </p:cNvPicPr>
          <p:nvPr/>
        </p:nvPicPr>
        <p:blipFill>
          <a:blip r:embed="rId3"/>
          <a:stretch>
            <a:fillRect/>
          </a:stretch>
        </p:blipFill>
        <p:spPr>
          <a:xfrm>
            <a:off x="4810432" y="3674533"/>
            <a:ext cx="3876368" cy="3183468"/>
          </a:xfrm>
          <a:prstGeom prst="rect">
            <a:avLst/>
          </a:prstGeom>
        </p:spPr>
      </p:pic>
      <p:pic>
        <p:nvPicPr>
          <p:cNvPr id="15" name="Picture 14" descr="tpc_concept.pdf"/>
          <p:cNvPicPr>
            <a:picLocks noChangeAspect="1"/>
          </p:cNvPicPr>
          <p:nvPr/>
        </p:nvPicPr>
        <p:blipFill rotWithShape="1">
          <a:blip r:embed="rId4">
            <a:extLst>
              <a:ext uri="{28A0092B-C50C-407E-A947-70E740481C1C}">
                <a14:useLocalDpi xmlns:a14="http://schemas.microsoft.com/office/drawing/2010/main" val="0"/>
              </a:ext>
            </a:extLst>
          </a:blip>
          <a:srcRect l="19398" t="25071" r="19251" b="26040"/>
          <a:stretch/>
        </p:blipFill>
        <p:spPr>
          <a:xfrm>
            <a:off x="583392" y="3674533"/>
            <a:ext cx="3096751" cy="3193524"/>
          </a:xfrm>
          <a:prstGeom prst="rect">
            <a:avLst/>
          </a:prstGeom>
        </p:spPr>
      </p:pic>
      <p:cxnSp>
        <p:nvCxnSpPr>
          <p:cNvPr id="8" name="Straight Arrow Connector 7"/>
          <p:cNvCxnSpPr/>
          <p:nvPr/>
        </p:nvCxnSpPr>
        <p:spPr>
          <a:xfrm flipH="1">
            <a:off x="7620001" y="3674533"/>
            <a:ext cx="389466" cy="1862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2" name="Straight Arrow Connector 11"/>
          <p:cNvCxnSpPr/>
          <p:nvPr/>
        </p:nvCxnSpPr>
        <p:spPr>
          <a:xfrm flipH="1">
            <a:off x="6731002" y="6019799"/>
            <a:ext cx="651931" cy="1862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a:off x="4622800" y="5571067"/>
            <a:ext cx="187633" cy="4487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7" name="TextBox 16"/>
          <p:cNvSpPr txBox="1"/>
          <p:nvPr/>
        </p:nvSpPr>
        <p:spPr>
          <a:xfrm>
            <a:off x="7888296" y="3302000"/>
            <a:ext cx="1374236" cy="461665"/>
          </a:xfrm>
          <a:prstGeom prst="rect">
            <a:avLst/>
          </a:prstGeom>
          <a:noFill/>
        </p:spPr>
        <p:txBody>
          <a:bodyPr wrap="square" rtlCol="0">
            <a:spAutoFit/>
          </a:bodyPr>
          <a:lstStyle/>
          <a:p>
            <a:pPr algn="ctr"/>
            <a:r>
              <a:rPr lang="en-US" sz="1200" dirty="0" smtClean="0">
                <a:latin typeface="Lucida Fax"/>
                <a:cs typeface="Lucida Fax"/>
              </a:rPr>
              <a:t>Leads to S2</a:t>
            </a:r>
            <a:r>
              <a:rPr lang="en-US" sz="1200" b="1" dirty="0" smtClean="0">
                <a:latin typeface="Lucida Fax"/>
                <a:cs typeface="Lucida Fax"/>
              </a:rPr>
              <a:t> </a:t>
            </a:r>
            <a:r>
              <a:rPr lang="en-US" sz="1200" b="1" dirty="0" smtClean="0">
                <a:solidFill>
                  <a:srgbClr val="FF0000"/>
                </a:solidFill>
                <a:latin typeface="Lucida Fax"/>
                <a:cs typeface="Lucida Fax"/>
              </a:rPr>
              <a:t>if remains free</a:t>
            </a:r>
            <a:endParaRPr lang="en-US" sz="1200" b="1" dirty="0">
              <a:solidFill>
                <a:srgbClr val="FF0000"/>
              </a:solidFill>
              <a:latin typeface="Lucida Fax"/>
              <a:cs typeface="Lucida Fax"/>
            </a:endParaRPr>
          </a:p>
        </p:txBody>
      </p:sp>
      <p:sp>
        <p:nvSpPr>
          <p:cNvPr id="18" name="Rectangle 17"/>
          <p:cNvSpPr/>
          <p:nvPr/>
        </p:nvSpPr>
        <p:spPr>
          <a:xfrm>
            <a:off x="7402506" y="5801265"/>
            <a:ext cx="367258" cy="276999"/>
          </a:xfrm>
          <a:prstGeom prst="rect">
            <a:avLst/>
          </a:prstGeom>
        </p:spPr>
        <p:txBody>
          <a:bodyPr wrap="none">
            <a:spAutoFit/>
          </a:bodyPr>
          <a:lstStyle/>
          <a:p>
            <a:pPr algn="ctr"/>
            <a:r>
              <a:rPr lang="en-US" sz="1200" dirty="0" smtClean="0">
                <a:latin typeface="Lucida Fax"/>
                <a:cs typeface="Lucida Fax"/>
              </a:rPr>
              <a:t>S1</a:t>
            </a:r>
            <a:endParaRPr lang="en-US" sz="1200" dirty="0">
              <a:solidFill>
                <a:srgbClr val="FF0000"/>
              </a:solidFill>
              <a:latin typeface="Lucida Fax"/>
              <a:cs typeface="Lucida Fax"/>
            </a:endParaRPr>
          </a:p>
        </p:txBody>
      </p:sp>
      <p:sp>
        <p:nvSpPr>
          <p:cNvPr id="19" name="Rectangle 18"/>
          <p:cNvSpPr/>
          <p:nvPr/>
        </p:nvSpPr>
        <p:spPr>
          <a:xfrm>
            <a:off x="4426242" y="5242464"/>
            <a:ext cx="367258" cy="276999"/>
          </a:xfrm>
          <a:prstGeom prst="rect">
            <a:avLst/>
          </a:prstGeom>
        </p:spPr>
        <p:txBody>
          <a:bodyPr wrap="none">
            <a:spAutoFit/>
          </a:bodyPr>
          <a:lstStyle/>
          <a:p>
            <a:pPr algn="ctr"/>
            <a:r>
              <a:rPr lang="en-US" sz="1200" dirty="0" smtClean="0">
                <a:latin typeface="Lucida Fax"/>
                <a:cs typeface="Lucida Fax"/>
              </a:rPr>
              <a:t>S1</a:t>
            </a:r>
            <a:endParaRPr lang="en-US" sz="1200" dirty="0">
              <a:solidFill>
                <a:srgbClr val="FF0000"/>
              </a:solidFill>
              <a:latin typeface="Lucida Fax"/>
              <a:cs typeface="Lucida Fax"/>
            </a:endParaRPr>
          </a:p>
        </p:txBody>
      </p:sp>
    </p:spTree>
    <p:extLst>
      <p:ext uri="{BB962C8B-B14F-4D97-AF65-F5344CB8AC3E}">
        <p14:creationId xmlns:p14="http://schemas.microsoft.com/office/powerpoint/2010/main" val="4019274073"/>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a:t>
            </a:r>
            <a:endParaRPr lang="en-US" dirty="0"/>
          </a:p>
        </p:txBody>
      </p:sp>
      <p:sp>
        <p:nvSpPr>
          <p:cNvPr id="3" name="Content Placeholder 2"/>
          <p:cNvSpPr>
            <a:spLocks noGrp="1"/>
          </p:cNvSpPr>
          <p:nvPr>
            <p:ph idx="1"/>
          </p:nvPr>
        </p:nvSpPr>
        <p:spPr>
          <a:xfrm>
            <a:off x="457200" y="1600199"/>
            <a:ext cx="8229600" cy="2582334"/>
          </a:xfrm>
        </p:spPr>
        <p:txBody>
          <a:bodyPr>
            <a:normAutofit/>
          </a:bodyPr>
          <a:lstStyle/>
          <a:p>
            <a:pPr marL="0" indent="0">
              <a:buNone/>
            </a:pPr>
            <a:r>
              <a:rPr lang="en-US" b="1" dirty="0" smtClean="0"/>
              <a:t>Goal: </a:t>
            </a:r>
            <a:r>
              <a:rPr lang="en-US" dirty="0" smtClean="0"/>
              <a:t>improve understanding of low energy interactions in LXe</a:t>
            </a:r>
          </a:p>
          <a:p>
            <a:pPr lvl="1"/>
            <a:r>
              <a:rPr lang="en-US" b="1" dirty="0" smtClean="0"/>
              <a:t>Given an electronic or nuclear recoil at a certain energy in a drift field, how much light and charge do you expect to be produced?</a:t>
            </a:r>
          </a:p>
          <a:p>
            <a:pPr lvl="1"/>
            <a:r>
              <a:rPr lang="en-US" dirty="0" smtClean="0"/>
              <a:t>Light and charge yield </a:t>
            </a:r>
            <a:r>
              <a:rPr lang="en-US" b="1" dirty="0" smtClean="0"/>
              <a:t>non-linear </a:t>
            </a:r>
            <a:r>
              <a:rPr lang="en-US" dirty="0" smtClean="0"/>
              <a:t>in energy and drift field</a:t>
            </a:r>
          </a:p>
          <a:p>
            <a:pPr lvl="2"/>
            <a:r>
              <a:rPr lang="en-US" dirty="0" smtClean="0"/>
              <a:t>Light Yield = Photoelectrons / Energy</a:t>
            </a:r>
          </a:p>
          <a:p>
            <a:pPr lvl="2"/>
            <a:r>
              <a:rPr lang="en-US" dirty="0" smtClean="0"/>
              <a:t>Charge Yield = Free Electrons / Energy</a:t>
            </a:r>
          </a:p>
          <a:p>
            <a:pPr marL="0" indent="0">
              <a:buNone/>
            </a:pP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24</a:t>
            </a:fld>
            <a:endParaRPr lang="en-US"/>
          </a:p>
        </p:txBody>
      </p:sp>
      <p:graphicFrame>
        <p:nvGraphicFramePr>
          <p:cNvPr id="7" name="Object 6"/>
          <p:cNvGraphicFramePr>
            <a:graphicFrameLocks noChangeAspect="1"/>
          </p:cNvGraphicFramePr>
          <p:nvPr>
            <p:extLst>
              <p:ext uri="{D42A27DB-BD31-4B8C-83A1-F6EECF244321}">
                <p14:modId xmlns:p14="http://schemas.microsoft.com/office/powerpoint/2010/main" val="2669729951"/>
              </p:ext>
            </p:extLst>
          </p:nvPr>
        </p:nvGraphicFramePr>
        <p:xfrm>
          <a:off x="4514850" y="3346450"/>
          <a:ext cx="114300" cy="165100"/>
        </p:xfrm>
        <a:graphic>
          <a:graphicData uri="http://schemas.openxmlformats.org/presentationml/2006/ole">
            <mc:AlternateContent xmlns:mc="http://schemas.openxmlformats.org/markup-compatibility/2006">
              <mc:Choice xmlns:v="urn:schemas-microsoft-com:vml" Requires="v">
                <p:oleObj spid="_x0000_s1409" name="Equation" r:id="rId4" imgW="114300" imgH="165100" progId="Equation.3">
                  <p:embed/>
                </p:oleObj>
              </mc:Choice>
              <mc:Fallback>
                <p:oleObj name="Equation" r:id="rId4" imgW="114300" imgH="165100" progId="Equation.3">
                  <p:embed/>
                  <p:pic>
                    <p:nvPicPr>
                      <p:cNvPr id="0" name=""/>
                      <p:cNvPicPr/>
                      <p:nvPr/>
                    </p:nvPicPr>
                    <p:blipFill>
                      <a:blip r:embed="rId5"/>
                      <a:stretch>
                        <a:fillRect/>
                      </a:stretch>
                    </p:blipFill>
                    <p:spPr>
                      <a:xfrm>
                        <a:off x="4514850" y="3346450"/>
                        <a:ext cx="114300" cy="165100"/>
                      </a:xfrm>
                      <a:prstGeom prst="rect">
                        <a:avLst/>
                      </a:prstGeom>
                    </p:spPr>
                  </p:pic>
                </p:oleObj>
              </mc:Fallback>
            </mc:AlternateContent>
          </a:graphicData>
        </a:graphic>
      </p:graphicFrame>
      <p:pic>
        <p:nvPicPr>
          <p:cNvPr id="8" name="Picture 7"/>
          <p:cNvPicPr>
            <a:picLocks noChangeAspect="1"/>
          </p:cNvPicPr>
          <p:nvPr/>
        </p:nvPicPr>
        <p:blipFill>
          <a:blip r:embed="rId6"/>
          <a:stretch>
            <a:fillRect/>
          </a:stretch>
        </p:blipFill>
        <p:spPr>
          <a:xfrm>
            <a:off x="457200" y="4196336"/>
            <a:ext cx="3352800" cy="2678595"/>
          </a:xfrm>
          <a:prstGeom prst="rect">
            <a:avLst/>
          </a:prstGeom>
        </p:spPr>
      </p:pic>
      <p:pic>
        <p:nvPicPr>
          <p:cNvPr id="9" name="Picture 8"/>
          <p:cNvPicPr>
            <a:picLocks noChangeAspect="1"/>
          </p:cNvPicPr>
          <p:nvPr/>
        </p:nvPicPr>
        <p:blipFill>
          <a:blip r:embed="rId7"/>
          <a:stretch>
            <a:fillRect/>
          </a:stretch>
        </p:blipFill>
        <p:spPr>
          <a:xfrm>
            <a:off x="5380129" y="3945465"/>
            <a:ext cx="3358279" cy="2757987"/>
          </a:xfrm>
          <a:prstGeom prst="rect">
            <a:avLst/>
          </a:prstGeom>
        </p:spPr>
      </p:pic>
      <p:graphicFrame>
        <p:nvGraphicFramePr>
          <p:cNvPr id="14" name="Object 13"/>
          <p:cNvGraphicFramePr>
            <a:graphicFrameLocks noChangeAspect="1"/>
          </p:cNvGraphicFramePr>
          <p:nvPr>
            <p:extLst>
              <p:ext uri="{D42A27DB-BD31-4B8C-83A1-F6EECF244321}">
                <p14:modId xmlns:p14="http://schemas.microsoft.com/office/powerpoint/2010/main" val="3698945264"/>
              </p:ext>
            </p:extLst>
          </p:nvPr>
        </p:nvGraphicFramePr>
        <p:xfrm>
          <a:off x="7299586" y="5723475"/>
          <a:ext cx="1478501" cy="314866"/>
        </p:xfrm>
        <a:graphic>
          <a:graphicData uri="http://schemas.openxmlformats.org/presentationml/2006/ole">
            <mc:AlternateContent xmlns:mc="http://schemas.openxmlformats.org/markup-compatibility/2006">
              <mc:Choice xmlns:v="urn:schemas-microsoft-com:vml" Requires="v">
                <p:oleObj spid="_x0000_s1410" name="Equation" r:id="rId8" imgW="1371600" imgH="292100" progId="Equation.3">
                  <p:embed/>
                </p:oleObj>
              </mc:Choice>
              <mc:Fallback>
                <p:oleObj name="Equation" r:id="rId8" imgW="1371600" imgH="292100" progId="Equation.3">
                  <p:embed/>
                  <p:pic>
                    <p:nvPicPr>
                      <p:cNvPr id="0" name=""/>
                      <p:cNvPicPr/>
                      <p:nvPr/>
                    </p:nvPicPr>
                    <p:blipFill>
                      <a:blip r:embed="rId9"/>
                      <a:stretch>
                        <a:fillRect/>
                      </a:stretch>
                    </p:blipFill>
                    <p:spPr>
                      <a:xfrm>
                        <a:off x="7299586" y="5723475"/>
                        <a:ext cx="1478501" cy="314866"/>
                      </a:xfrm>
                      <a:prstGeom prst="rect">
                        <a:avLst/>
                      </a:prstGeom>
                      <a:solidFill>
                        <a:srgbClr val="FFFF00"/>
                      </a:solidFill>
                    </p:spPr>
                  </p:pic>
                </p:oleObj>
              </mc:Fallback>
            </mc:AlternateContent>
          </a:graphicData>
        </a:graphic>
      </p:graphicFrame>
      <p:cxnSp>
        <p:nvCxnSpPr>
          <p:cNvPr id="17" name="Straight Arrow Connector 16"/>
          <p:cNvCxnSpPr/>
          <p:nvPr/>
        </p:nvCxnSpPr>
        <p:spPr>
          <a:xfrm flipH="1">
            <a:off x="7738533" y="3860796"/>
            <a:ext cx="270935" cy="18626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18" name="TextBox 17"/>
          <p:cNvSpPr txBox="1"/>
          <p:nvPr/>
        </p:nvSpPr>
        <p:spPr>
          <a:xfrm>
            <a:off x="7888296" y="3488263"/>
            <a:ext cx="1374236" cy="461665"/>
          </a:xfrm>
          <a:prstGeom prst="rect">
            <a:avLst/>
          </a:prstGeom>
          <a:noFill/>
        </p:spPr>
        <p:txBody>
          <a:bodyPr wrap="square" rtlCol="0">
            <a:spAutoFit/>
          </a:bodyPr>
          <a:lstStyle/>
          <a:p>
            <a:pPr algn="ctr"/>
            <a:r>
              <a:rPr lang="en-US" sz="1200" dirty="0" smtClean="0">
                <a:latin typeface="Lucida Fax"/>
                <a:cs typeface="Lucida Fax"/>
              </a:rPr>
              <a:t>Leads to S2</a:t>
            </a:r>
            <a:r>
              <a:rPr lang="en-US" sz="1200" b="1" dirty="0" smtClean="0">
                <a:latin typeface="Lucida Fax"/>
                <a:cs typeface="Lucida Fax"/>
              </a:rPr>
              <a:t> </a:t>
            </a:r>
            <a:r>
              <a:rPr lang="en-US" sz="1200" b="1" dirty="0" smtClean="0">
                <a:solidFill>
                  <a:srgbClr val="FF0000"/>
                </a:solidFill>
                <a:latin typeface="Lucida Fax"/>
                <a:cs typeface="Lucida Fax"/>
              </a:rPr>
              <a:t>if remains free</a:t>
            </a:r>
            <a:endParaRPr lang="en-US" sz="1200" b="1" dirty="0">
              <a:solidFill>
                <a:srgbClr val="FF0000"/>
              </a:solidFill>
              <a:latin typeface="Lucida Fax"/>
              <a:cs typeface="Lucida Fax"/>
            </a:endParaRPr>
          </a:p>
        </p:txBody>
      </p:sp>
      <p:cxnSp>
        <p:nvCxnSpPr>
          <p:cNvPr id="21" name="Straight Arrow Connector 20"/>
          <p:cNvCxnSpPr/>
          <p:nvPr/>
        </p:nvCxnSpPr>
        <p:spPr>
          <a:xfrm>
            <a:off x="5384785" y="5638799"/>
            <a:ext cx="187633" cy="44873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2" name="Rectangle 21"/>
          <p:cNvSpPr/>
          <p:nvPr/>
        </p:nvSpPr>
        <p:spPr>
          <a:xfrm>
            <a:off x="5188227" y="5310196"/>
            <a:ext cx="367258" cy="276999"/>
          </a:xfrm>
          <a:prstGeom prst="rect">
            <a:avLst/>
          </a:prstGeom>
        </p:spPr>
        <p:txBody>
          <a:bodyPr wrap="none">
            <a:spAutoFit/>
          </a:bodyPr>
          <a:lstStyle/>
          <a:p>
            <a:pPr algn="ctr"/>
            <a:r>
              <a:rPr lang="en-US" sz="1200" dirty="0" smtClean="0">
                <a:latin typeface="Lucida Fax"/>
                <a:cs typeface="Lucida Fax"/>
              </a:rPr>
              <a:t>S1</a:t>
            </a:r>
            <a:endParaRPr lang="en-US" sz="1200" dirty="0">
              <a:solidFill>
                <a:srgbClr val="FF0000"/>
              </a:solidFill>
              <a:latin typeface="Lucida Fax"/>
              <a:cs typeface="Lucida Fax"/>
            </a:endParaRPr>
          </a:p>
        </p:txBody>
      </p:sp>
      <p:cxnSp>
        <p:nvCxnSpPr>
          <p:cNvPr id="23" name="Straight Arrow Connector 22"/>
          <p:cNvCxnSpPr/>
          <p:nvPr/>
        </p:nvCxnSpPr>
        <p:spPr>
          <a:xfrm flipH="1" flipV="1">
            <a:off x="7020188" y="6297848"/>
            <a:ext cx="651932" cy="125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7704667" y="6297848"/>
            <a:ext cx="367258" cy="276999"/>
          </a:xfrm>
          <a:prstGeom prst="rect">
            <a:avLst/>
          </a:prstGeom>
        </p:spPr>
        <p:txBody>
          <a:bodyPr wrap="none">
            <a:spAutoFit/>
          </a:bodyPr>
          <a:lstStyle/>
          <a:p>
            <a:pPr algn="ctr"/>
            <a:r>
              <a:rPr lang="en-US" sz="1200" dirty="0" smtClean="0">
                <a:latin typeface="Lucida Fax"/>
                <a:cs typeface="Lucida Fax"/>
              </a:rPr>
              <a:t>S1</a:t>
            </a:r>
            <a:endParaRPr lang="en-US" sz="1200" dirty="0">
              <a:solidFill>
                <a:srgbClr val="FF0000"/>
              </a:solidFill>
              <a:latin typeface="Lucida Fax"/>
              <a:cs typeface="Lucida Fax"/>
            </a:endParaRPr>
          </a:p>
        </p:txBody>
      </p:sp>
      <p:cxnSp>
        <p:nvCxnSpPr>
          <p:cNvPr id="26" name="Straight Arrow Connector 25"/>
          <p:cNvCxnSpPr/>
          <p:nvPr/>
        </p:nvCxnSpPr>
        <p:spPr>
          <a:xfrm flipV="1">
            <a:off x="8195732" y="4775200"/>
            <a:ext cx="186268" cy="811995"/>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3790560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Observables in Dual-Phase LXe Detectors</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3</a:t>
            </a:fld>
            <a:endParaRPr lang="en-US"/>
          </a:p>
        </p:txBody>
      </p:sp>
      <p:sp>
        <p:nvSpPr>
          <p:cNvPr id="63" name="Rechteck 343"/>
          <p:cNvSpPr/>
          <p:nvPr/>
        </p:nvSpPr>
        <p:spPr>
          <a:xfrm>
            <a:off x="0" y="1496047"/>
            <a:ext cx="9144000" cy="5338859"/>
          </a:xfrm>
          <a:prstGeom prst="rect">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mc:AlternateContent xmlns:mc="http://schemas.openxmlformats.org/markup-compatibility/2006" xmlns:a14="http://schemas.microsoft.com/office/drawing/2010/main">
        <mc:Choice Requires="a14">
          <p:sp>
            <p:nvSpPr>
              <p:cNvPr id="65" name="Ellipse 27"/>
              <p:cNvSpPr/>
              <p:nvPr/>
            </p:nvSpPr>
            <p:spPr>
              <a:xfrm>
                <a:off x="315740" y="5535749"/>
                <a:ext cx="380016" cy="360040"/>
              </a:xfrm>
              <a:prstGeom prst="ellipse">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xmlns="">
                    <m:oMathParaPr>
                      <m:jc m:val="centerGroup"/>
                    </m:oMathParaPr>
                    <m:oMath xmlns:m="http://schemas.openxmlformats.org/officeDocument/2006/math">
                      <m:r>
                        <a:rPr lang="de-DE" i="1" smtClean="0">
                          <a:latin typeface="Cambria Math"/>
                          <a:ea typeface="Cambria Math"/>
                        </a:rPr>
                        <m:t>𝜒</m:t>
                      </m:r>
                    </m:oMath>
                  </m:oMathPara>
                </a14:m>
                <a:endParaRPr lang="de-DE"/>
              </a:p>
            </p:txBody>
          </p:sp>
        </mc:Choice>
        <mc:Fallback xmlns="">
          <p:sp>
            <p:nvSpPr>
              <p:cNvPr id="65" name="Ellipse 27"/>
              <p:cNvSpPr>
                <a:spLocks noRot="1" noChangeAspect="1" noMove="1" noResize="1" noEditPoints="1" noAdjustHandles="1" noChangeArrowheads="1" noChangeShapeType="1" noTextEdit="1"/>
              </p:cNvSpPr>
              <p:nvPr/>
            </p:nvSpPr>
            <p:spPr>
              <a:xfrm>
                <a:off x="315740" y="5535749"/>
                <a:ext cx="380016" cy="360040"/>
              </a:xfrm>
              <a:prstGeom prst="ellipse">
                <a:avLst/>
              </a:prstGeom>
              <a:blipFill rotWithShape="1">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0" name="Ellipse 134"/>
              <p:cNvSpPr/>
              <p:nvPr/>
            </p:nvSpPr>
            <p:spPr>
              <a:xfrm>
                <a:off x="448596" y="5249320"/>
                <a:ext cx="247160" cy="245322"/>
              </a:xfrm>
              <a:prstGeom prst="ellipse">
                <a:avLst/>
              </a:prstGeom>
              <a:solidFill>
                <a:srgbClr val="C0000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xmlns="">
                    <m:oMathParaPr>
                      <m:jc m:val="centerGroup"/>
                    </m:oMathParaPr>
                    <m:oMath xmlns:m="http://schemas.openxmlformats.org/officeDocument/2006/math">
                      <m:r>
                        <a:rPr lang="de-DE" b="0" i="1" smtClean="0">
                          <a:latin typeface="Cambria Math"/>
                        </a:rPr>
                        <m:t>𝑛</m:t>
                      </m:r>
                    </m:oMath>
                  </m:oMathPara>
                </a14:m>
                <a:endParaRPr lang="de-DE"/>
              </a:p>
            </p:txBody>
          </p:sp>
        </mc:Choice>
        <mc:Fallback xmlns="">
          <p:sp>
            <p:nvSpPr>
              <p:cNvPr id="140" name="Ellipse 134"/>
              <p:cNvSpPr>
                <a:spLocks noRot="1" noChangeAspect="1" noMove="1" noResize="1" noEditPoints="1" noAdjustHandles="1" noChangeArrowheads="1" noChangeShapeType="1" noTextEdit="1"/>
              </p:cNvSpPr>
              <p:nvPr/>
            </p:nvSpPr>
            <p:spPr>
              <a:xfrm>
                <a:off x="448596" y="5249320"/>
                <a:ext cx="247160" cy="245322"/>
              </a:xfrm>
              <a:prstGeom prst="ellipse">
                <a:avLst/>
              </a:prstGeom>
              <a:blipFill rotWithShape="1">
                <a:blip r:embed="rId4"/>
                <a:stretch>
                  <a:fillRect t="-17073" r="-25704762" b="-17073"/>
                </a:stretch>
              </a:blipFill>
              <a:ln>
                <a:noFill/>
              </a:ln>
            </p:spPr>
            <p:txBody>
              <a:bodyPr/>
              <a:lstStyle/>
              <a:p>
                <a:r>
                  <a:rPr lang="en-US">
                    <a:noFill/>
                  </a:rPr>
                  <a:t> </a:t>
                </a:r>
              </a:p>
            </p:txBody>
          </p:sp>
        </mc:Fallback>
      </mc:AlternateContent>
      <p:grpSp>
        <p:nvGrpSpPr>
          <p:cNvPr id="151" name="Gruppieren 167"/>
          <p:cNvGrpSpPr/>
          <p:nvPr/>
        </p:nvGrpSpPr>
        <p:grpSpPr>
          <a:xfrm rot="6723923">
            <a:off x="291571" y="2697736"/>
            <a:ext cx="435435" cy="520731"/>
            <a:chOff x="6286500" y="2317088"/>
            <a:chExt cx="666750" cy="822688"/>
          </a:xfrm>
        </p:grpSpPr>
        <p:sp>
          <p:nvSpPr>
            <p:cNvPr id="152" name="Gewitterblitz 168"/>
            <p:cNvSpPr/>
            <p:nvPr/>
          </p:nvSpPr>
          <p:spPr>
            <a:xfrm>
              <a:off x="6581775" y="2609850"/>
              <a:ext cx="371475" cy="529926"/>
            </a:xfrm>
            <a:prstGeom prst="lightningBolt">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mc:AlternateContent xmlns:mc="http://schemas.openxmlformats.org/markup-compatibility/2006" xmlns:a14="http://schemas.microsoft.com/office/drawing/2010/main">
          <mc:Choice Requires="a14">
            <p:sp>
              <p:nvSpPr>
                <p:cNvPr id="153" name="Explosion 2 152"/>
                <p:cNvSpPr/>
                <p:nvPr/>
              </p:nvSpPr>
              <p:spPr>
                <a:xfrm>
                  <a:off x="6286500" y="2317088"/>
                  <a:ext cx="590550" cy="464212"/>
                </a:xfrm>
                <a:prstGeom prst="irregularSeal2">
                  <a:avLst/>
                </a:prstGeom>
                <a:solidFill>
                  <a:srgbClr val="FF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14:m>
                    <m:oMathPara xmlns:m="http://schemas.openxmlformats.org/officeDocument/2006/math" xmlns="">
                      <m:oMathParaPr>
                        <m:jc m:val="centerGroup"/>
                      </m:oMathParaPr>
                      <m:oMath xmlns:m="http://schemas.openxmlformats.org/officeDocument/2006/math">
                        <m:r>
                          <a:rPr lang="de-DE" i="1" smtClean="0">
                            <a:latin typeface="Cambria Math"/>
                            <a:ea typeface="Cambria Math"/>
                          </a:rPr>
                          <m:t>𝛾</m:t>
                        </m:r>
                      </m:oMath>
                    </m:oMathPara>
                  </a14:m>
                  <a:endParaRPr lang="de-DE"/>
                </a:p>
              </p:txBody>
            </p:sp>
          </mc:Choice>
          <mc:Fallback xmlns="">
            <p:sp>
              <p:nvSpPr>
                <p:cNvPr id="52" name="Explosion 2 51"/>
                <p:cNvSpPr>
                  <a:spLocks noRot="1" noChangeAspect="1" noMove="1" noResize="1" noEditPoints="1" noAdjustHandles="1" noChangeArrowheads="1" noChangeShapeType="1" noTextEdit="1"/>
                </p:cNvSpPr>
                <p:nvPr/>
              </p:nvSpPr>
              <p:spPr>
                <a:xfrm>
                  <a:off x="6286500" y="2317088"/>
                  <a:ext cx="590550" cy="464212"/>
                </a:xfrm>
                <a:prstGeom prst="irregularSeal2">
                  <a:avLst/>
                </a:prstGeom>
                <a:blipFill rotWithShape="1">
                  <a:blip r:embed="rId5"/>
                  <a:stretch>
                    <a:fillRect/>
                  </a:stretch>
                </a:blipFill>
                <a:ln>
                  <a:solidFill>
                    <a:srgbClr val="C00000"/>
                  </a:solidFill>
                </a:ln>
              </p:spPr>
              <p:txBody>
                <a:bodyPr/>
                <a:lstStyle/>
                <a:p>
                  <a:r>
                    <a:rPr lang="de-DE">
                      <a:noFill/>
                    </a:rPr>
                    <a:t> </a:t>
                  </a:r>
                </a:p>
              </p:txBody>
            </p:sp>
          </mc:Fallback>
        </mc:AlternateContent>
      </p:grpSp>
      <p:sp>
        <p:nvSpPr>
          <p:cNvPr id="154" name="Pfeil nach rechts 173"/>
          <p:cNvSpPr/>
          <p:nvPr/>
        </p:nvSpPr>
        <p:spPr>
          <a:xfrm>
            <a:off x="3379935" y="3850965"/>
            <a:ext cx="576064" cy="142969"/>
          </a:xfrm>
          <a:prstGeom prst="rightArrow">
            <a:avLst/>
          </a:prstGeom>
          <a:gradFill flip="none" rotWithShape="1">
            <a:gsLst>
              <a:gs pos="0">
                <a:srgbClr val="0070C0"/>
              </a:gs>
              <a:gs pos="36000">
                <a:schemeClr val="accent2"/>
              </a:gs>
              <a:gs pos="100000">
                <a:schemeClr val="accent2"/>
              </a:gs>
            </a:gsLst>
            <a:lin ang="0" scaled="1"/>
            <a:tileRect/>
          </a:gra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8" name="Pfeil nach rechts 242"/>
          <p:cNvSpPr/>
          <p:nvPr/>
        </p:nvSpPr>
        <p:spPr>
          <a:xfrm rot="19702989">
            <a:off x="3063522" y="2684433"/>
            <a:ext cx="576064" cy="142969"/>
          </a:xfrm>
          <a:prstGeom prst="rightArrow">
            <a:avLst/>
          </a:prstGeom>
          <a:gradFill flip="none" rotWithShape="1">
            <a:gsLst>
              <a:gs pos="0">
                <a:srgbClr val="0070C0"/>
              </a:gs>
              <a:gs pos="36000">
                <a:schemeClr val="accent2"/>
              </a:gs>
              <a:gs pos="100000">
                <a:schemeClr val="accent2"/>
              </a:gs>
            </a:gsLst>
            <a:lin ang="0" scaled="1"/>
            <a:tileRect/>
          </a:gra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1" name="Ellipse 260"/>
          <p:cNvSpPr/>
          <p:nvPr/>
        </p:nvSpPr>
        <p:spPr>
          <a:xfrm rot="20037307">
            <a:off x="5432642" y="2741954"/>
            <a:ext cx="143709" cy="135457"/>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162" name="Gerade Verbindung mit Pfeil 261"/>
          <p:cNvCxnSpPr/>
          <p:nvPr/>
        </p:nvCxnSpPr>
        <p:spPr>
          <a:xfrm flipH="1" flipV="1">
            <a:off x="4929233" y="2645602"/>
            <a:ext cx="396446" cy="126894"/>
          </a:xfrm>
          <a:prstGeom prst="straightConnector1">
            <a:avLst/>
          </a:prstGeom>
          <a:noFill/>
          <a:ln>
            <a:solidFill>
              <a:schemeClr val="tx1"/>
            </a:solidFill>
            <a:prstDash val="sysDash"/>
            <a:tailEnd type="triangle" w="lg" len="lg"/>
          </a:ln>
        </p:spPr>
        <p:style>
          <a:lnRef idx="2">
            <a:schemeClr val="accent1">
              <a:shade val="50000"/>
            </a:schemeClr>
          </a:lnRef>
          <a:fillRef idx="1">
            <a:schemeClr val="accent1"/>
          </a:fillRef>
          <a:effectRef idx="0">
            <a:schemeClr val="accent1"/>
          </a:effectRef>
          <a:fontRef idx="minor">
            <a:schemeClr val="lt1"/>
          </a:fontRef>
        </p:style>
      </p:cxnSp>
      <p:sp>
        <p:nvSpPr>
          <p:cNvPr id="168" name="Pfeil nach rechts 246"/>
          <p:cNvSpPr/>
          <p:nvPr/>
        </p:nvSpPr>
        <p:spPr>
          <a:xfrm rot="19213787">
            <a:off x="796334" y="4638843"/>
            <a:ext cx="1254358" cy="322810"/>
          </a:xfrm>
          <a:prstGeom prst="rightArrow">
            <a:avLst/>
          </a:prstGeom>
          <a:solidFill>
            <a:srgbClr val="0070C0"/>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9" name="Pfeil nach rechts 249"/>
          <p:cNvSpPr/>
          <p:nvPr/>
        </p:nvSpPr>
        <p:spPr>
          <a:xfrm rot="2109257">
            <a:off x="836398" y="3287954"/>
            <a:ext cx="576064" cy="142969"/>
          </a:xfrm>
          <a:prstGeom prst="rightArrow">
            <a:avLst/>
          </a:prstGeom>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de-DE"/>
          </a:p>
        </p:txBody>
      </p:sp>
      <p:grpSp>
        <p:nvGrpSpPr>
          <p:cNvPr id="188" name="Gruppieren 309"/>
          <p:cNvGrpSpPr/>
          <p:nvPr/>
        </p:nvGrpSpPr>
        <p:grpSpPr>
          <a:xfrm rot="20095327">
            <a:off x="4317816" y="1705416"/>
            <a:ext cx="1267279" cy="721030"/>
            <a:chOff x="3281394" y="3796490"/>
            <a:chExt cx="1850874" cy="1053070"/>
          </a:xfrm>
        </p:grpSpPr>
        <p:grpSp>
          <p:nvGrpSpPr>
            <p:cNvPr id="189" name="Gruppieren 310"/>
            <p:cNvGrpSpPr/>
            <p:nvPr/>
          </p:nvGrpSpPr>
          <p:grpSpPr>
            <a:xfrm>
              <a:off x="3873007" y="4139806"/>
              <a:ext cx="590550" cy="546100"/>
              <a:chOff x="4403697" y="3427039"/>
              <a:chExt cx="590550" cy="546100"/>
            </a:xfrm>
          </p:grpSpPr>
          <p:sp>
            <p:nvSpPr>
              <p:cNvPr id="195" name="Ellipse 316"/>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6" name="Ellipse 317"/>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7" name="Ellipse 318"/>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8" name="Ellipse 319"/>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199" name="Ellipse 320"/>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00" name="Ellipse 321"/>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01" name="Ellipse 322"/>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02" name="Ellipse 323"/>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190" name="Ellipse 311"/>
            <p:cNvSpPr/>
            <p:nvPr/>
          </p:nvSpPr>
          <p:spPr>
            <a:xfrm rot="1817347">
              <a:off x="3340215" y="4130964"/>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1" name="Ellipse 312"/>
            <p:cNvSpPr/>
            <p:nvPr/>
          </p:nvSpPr>
          <p:spPr>
            <a:xfrm>
              <a:off x="3471089" y="3827124"/>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2" name="Ellipse 313"/>
            <p:cNvSpPr/>
            <p:nvPr/>
          </p:nvSpPr>
          <p:spPr>
            <a:xfrm>
              <a:off x="4463557" y="473787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3" name="Ellipse 314"/>
            <p:cNvSpPr/>
            <p:nvPr/>
          </p:nvSpPr>
          <p:spPr>
            <a:xfrm rot="19287215">
              <a:off x="3281394" y="4159089"/>
              <a:ext cx="1792053" cy="505187"/>
            </a:xfrm>
            <a:prstGeom prst="ellipse">
              <a:avLst/>
            </a:prstGeom>
            <a:noFill/>
            <a:ln>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4" name="Ellipse 315"/>
            <p:cNvSpPr/>
            <p:nvPr/>
          </p:nvSpPr>
          <p:spPr>
            <a:xfrm>
              <a:off x="4828468" y="3796490"/>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grpSp>
        <p:nvGrpSpPr>
          <p:cNvPr id="203" name="Gruppieren 8"/>
          <p:cNvGrpSpPr/>
          <p:nvPr/>
        </p:nvGrpSpPr>
        <p:grpSpPr>
          <a:xfrm>
            <a:off x="4343400" y="3134066"/>
            <a:ext cx="1267279" cy="1670457"/>
            <a:chOff x="4414525" y="2456746"/>
            <a:chExt cx="1267279" cy="1670457"/>
          </a:xfrm>
        </p:grpSpPr>
        <p:grpSp>
          <p:nvGrpSpPr>
            <p:cNvPr id="204" name="Gruppieren 7"/>
            <p:cNvGrpSpPr/>
            <p:nvPr/>
          </p:nvGrpSpPr>
          <p:grpSpPr>
            <a:xfrm>
              <a:off x="4414525" y="2456746"/>
              <a:ext cx="1267279" cy="1670457"/>
              <a:chOff x="4414525" y="2456746"/>
              <a:chExt cx="1267279" cy="1670457"/>
            </a:xfrm>
          </p:grpSpPr>
          <p:grpSp>
            <p:nvGrpSpPr>
              <p:cNvPr id="206" name="Gruppieren 174"/>
              <p:cNvGrpSpPr/>
              <p:nvPr/>
            </p:nvGrpSpPr>
            <p:grpSpPr>
              <a:xfrm rot="20095327">
                <a:off x="4414525" y="2892017"/>
                <a:ext cx="1267279" cy="798052"/>
                <a:chOff x="3281394" y="3827124"/>
                <a:chExt cx="1850874" cy="1165562"/>
              </a:xfrm>
            </p:grpSpPr>
            <p:grpSp>
              <p:nvGrpSpPr>
                <p:cNvPr id="208" name="Gruppieren 175"/>
                <p:cNvGrpSpPr/>
                <p:nvPr/>
              </p:nvGrpSpPr>
              <p:grpSpPr>
                <a:xfrm>
                  <a:off x="3873007" y="4139806"/>
                  <a:ext cx="590550" cy="546100"/>
                  <a:chOff x="4403697" y="3427039"/>
                  <a:chExt cx="590550" cy="546100"/>
                </a:xfrm>
              </p:grpSpPr>
              <p:sp>
                <p:nvSpPr>
                  <p:cNvPr id="214" name="Ellipse 182"/>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5" name="Ellipse 183"/>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6" name="Ellipse 184"/>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7" name="Ellipse 185"/>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8" name="Ellipse 186"/>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19" name="Ellipse 187"/>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20" name="Ellipse 188"/>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21" name="Ellipse 189"/>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209" name="Ellipse 176"/>
                <p:cNvSpPr/>
                <p:nvPr/>
              </p:nvSpPr>
              <p:spPr>
                <a:xfrm rot="1817347">
                  <a:off x="3340215" y="4130964"/>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0" name="Ellipse 177"/>
                <p:cNvSpPr/>
                <p:nvPr/>
              </p:nvSpPr>
              <p:spPr>
                <a:xfrm>
                  <a:off x="3471089" y="3827124"/>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1" name="Ellipse 178"/>
                <p:cNvSpPr/>
                <p:nvPr/>
              </p:nvSpPr>
              <p:spPr>
                <a:xfrm>
                  <a:off x="4463557" y="473787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2" name="Ellipse 179"/>
                <p:cNvSpPr/>
                <p:nvPr/>
              </p:nvSpPr>
              <p:spPr>
                <a:xfrm rot="19287215">
                  <a:off x="3281394" y="4159089"/>
                  <a:ext cx="1792053" cy="505187"/>
                </a:xfrm>
                <a:prstGeom prst="ellipse">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3" name="Ellipse 180"/>
                <p:cNvSpPr/>
                <p:nvPr/>
              </p:nvSpPr>
              <p:spPr>
                <a:xfrm>
                  <a:off x="3723111" y="4880998"/>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207" name="Ellipse 247"/>
              <p:cNvSpPr/>
              <p:nvPr/>
            </p:nvSpPr>
            <p:spPr>
              <a:xfrm rot="17782542">
                <a:off x="4194373" y="3056520"/>
                <a:ext cx="1670457" cy="47090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205" name="Ellipse 324"/>
            <p:cNvSpPr/>
            <p:nvPr/>
          </p:nvSpPr>
          <p:spPr>
            <a:xfrm rot="20095327">
              <a:off x="5321836" y="2519054"/>
              <a:ext cx="145757" cy="123427"/>
            </a:xfrm>
            <a:prstGeom prst="ellipse">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222" name="Ellipse 325"/>
          <p:cNvSpPr/>
          <p:nvPr/>
        </p:nvSpPr>
        <p:spPr>
          <a:xfrm rot="20037307">
            <a:off x="4743618" y="2557154"/>
            <a:ext cx="143709" cy="135457"/>
          </a:xfrm>
          <a:prstGeom prst="ellipse">
            <a:avLst/>
          </a:prstGeom>
          <a:solidFill>
            <a:schemeClr val="bg1"/>
          </a:solidFill>
          <a:ln w="19050">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nvGrpSpPr>
          <p:cNvPr id="225" name="Gruppieren 16"/>
          <p:cNvGrpSpPr/>
          <p:nvPr/>
        </p:nvGrpSpPr>
        <p:grpSpPr>
          <a:xfrm>
            <a:off x="1325214" y="3595519"/>
            <a:ext cx="1850874" cy="1165562"/>
            <a:chOff x="5636571" y="1508452"/>
            <a:chExt cx="1850874" cy="1165562"/>
          </a:xfrm>
        </p:grpSpPr>
        <p:grpSp>
          <p:nvGrpSpPr>
            <p:cNvPr id="226" name="Gruppieren 152"/>
            <p:cNvGrpSpPr/>
            <p:nvPr/>
          </p:nvGrpSpPr>
          <p:grpSpPr>
            <a:xfrm>
              <a:off x="6228184" y="1821134"/>
              <a:ext cx="590550" cy="546100"/>
              <a:chOff x="4403697" y="3427039"/>
              <a:chExt cx="590550" cy="546100"/>
            </a:xfrm>
          </p:grpSpPr>
          <p:sp>
            <p:nvSpPr>
              <p:cNvPr id="233" name="Ellipse 153"/>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4" name="Ellipse 154"/>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5" name="Ellipse 155"/>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6" name="Ellipse 156"/>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7" name="Ellipse 157"/>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8" name="Ellipse 158"/>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39" name="Ellipse 159"/>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p>
            </p:txBody>
          </p:sp>
          <p:sp>
            <p:nvSpPr>
              <p:cNvPr id="240" name="Ellipse 160"/>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endParaRPr>
              </a:p>
            </p:txBody>
          </p:sp>
        </p:grpSp>
        <p:sp>
          <p:nvSpPr>
            <p:cNvPr id="227" name="Ellipse 161"/>
            <p:cNvSpPr/>
            <p:nvPr/>
          </p:nvSpPr>
          <p:spPr>
            <a:xfrm rot="1817347">
              <a:off x="5695392" y="1812292"/>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8" name="Ellipse 162"/>
            <p:cNvSpPr/>
            <p:nvPr/>
          </p:nvSpPr>
          <p:spPr>
            <a:xfrm>
              <a:off x="5826266" y="150845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9" name="Ellipse 163"/>
            <p:cNvSpPr/>
            <p:nvPr/>
          </p:nvSpPr>
          <p:spPr>
            <a:xfrm>
              <a:off x="6818734" y="2419200"/>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0" name="Ellipse 164"/>
            <p:cNvSpPr/>
            <p:nvPr/>
          </p:nvSpPr>
          <p:spPr>
            <a:xfrm rot="19287215">
              <a:off x="5636571" y="1840417"/>
              <a:ext cx="1792053" cy="505187"/>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1" name="Ellipse 165"/>
            <p:cNvSpPr/>
            <p:nvPr/>
          </p:nvSpPr>
          <p:spPr>
            <a:xfrm>
              <a:off x="6078288" y="2562326"/>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2" name="Ellipse 166"/>
            <p:cNvSpPr/>
            <p:nvPr/>
          </p:nvSpPr>
          <p:spPr>
            <a:xfrm>
              <a:off x="7109774" y="1700172"/>
              <a:ext cx="138640" cy="111688"/>
            </a:xfrm>
            <a:prstGeom prst="ellipse">
              <a:avLst/>
            </a:prstGeom>
            <a:solidFill>
              <a:srgbClr val="008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grpSp>
      <p:sp>
        <p:nvSpPr>
          <p:cNvPr id="130" name="Content Placeholder 6"/>
          <p:cNvSpPr txBox="1">
            <a:spLocks/>
          </p:cNvSpPr>
          <p:nvPr/>
        </p:nvSpPr>
        <p:spPr>
          <a:xfrm>
            <a:off x="3634309" y="5381188"/>
            <a:ext cx="4665870" cy="1029202"/>
          </a:xfrm>
          <a:prstGeom prst="rect">
            <a:avLst/>
          </a:prstGeom>
        </p:spPr>
        <p:style>
          <a:lnRef idx="2">
            <a:schemeClr val="accent1"/>
          </a:lnRef>
          <a:fillRef idx="1">
            <a:schemeClr val="lt1"/>
          </a:fillRef>
          <a:effectRef idx="0">
            <a:schemeClr val="accent1"/>
          </a:effectRef>
          <a:fontRef idx="minor">
            <a:schemeClr val="dk1"/>
          </a:fontRef>
        </p:style>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r>
              <a:rPr lang="en-US" dirty="0" smtClean="0">
                <a:solidFill>
                  <a:schemeClr val="tx2"/>
                </a:solidFill>
              </a:rPr>
              <a:t>Recombination and “survival” probability of drifting electron depend on </a:t>
            </a:r>
            <a:r>
              <a:rPr lang="en-US" b="1" dirty="0" smtClean="0">
                <a:solidFill>
                  <a:srgbClr val="FF0000"/>
                </a:solidFill>
              </a:rPr>
              <a:t>electric field</a:t>
            </a:r>
            <a:endParaRPr lang="en-US" b="1" dirty="0">
              <a:solidFill>
                <a:srgbClr val="FF0000"/>
              </a:solidFill>
            </a:endParaRPr>
          </a:p>
        </p:txBody>
      </p:sp>
      <p:sp>
        <p:nvSpPr>
          <p:cNvPr id="72" name="Textfeld 262"/>
          <p:cNvSpPr txBox="1"/>
          <p:nvPr/>
        </p:nvSpPr>
        <p:spPr>
          <a:xfrm>
            <a:off x="2664160" y="3018422"/>
            <a:ext cx="2229741" cy="369332"/>
          </a:xfrm>
          <a:prstGeom prst="rect">
            <a:avLst/>
          </a:prstGeom>
          <a:noFill/>
        </p:spPr>
        <p:txBody>
          <a:bodyPr wrap="square" rtlCol="0">
            <a:spAutoFit/>
          </a:bodyPr>
          <a:lstStyle>
            <a:defPPr>
              <a:defRPr lang="de-DE"/>
            </a:defPPr>
            <a:lvl1pPr algn="ctr">
              <a:defRPr sz="2400">
                <a:latin typeface="Segoe UI" pitchFamily="34" charset="0"/>
                <a:ea typeface="Segoe UI" pitchFamily="34" charset="0"/>
                <a:cs typeface="Segoe UI" pitchFamily="34" charset="0"/>
              </a:defRPr>
            </a:lvl1pPr>
          </a:lstStyle>
          <a:p>
            <a:r>
              <a:rPr lang="de-DE" sz="1800" b="1" dirty="0" err="1" smtClean="0">
                <a:latin typeface="Lucida Fax"/>
                <a:cs typeface="Lucida Fax"/>
              </a:rPr>
              <a:t>recombination</a:t>
            </a:r>
            <a:endParaRPr lang="de-DE" sz="1800" b="1" dirty="0">
              <a:latin typeface="Lucida Fax"/>
              <a:cs typeface="Lucida Fax"/>
            </a:endParaRPr>
          </a:p>
        </p:txBody>
      </p:sp>
      <p:sp>
        <p:nvSpPr>
          <p:cNvPr id="73" name="Pfeil nach rechts 263"/>
          <p:cNvSpPr/>
          <p:nvPr/>
        </p:nvSpPr>
        <p:spPr>
          <a:xfrm rot="4582414">
            <a:off x="4481038" y="3056034"/>
            <a:ext cx="576064" cy="142969"/>
          </a:xfrm>
          <a:prstGeom prst="rightArrow">
            <a:avLst/>
          </a:prstGeom>
          <a:solidFill>
            <a:srgbClr val="0070C0"/>
          </a:solidFill>
          <a:ln>
            <a:solidFill>
              <a:schemeClr val="tx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74" name="Gerade Verbindung mit Pfeil 258"/>
          <p:cNvCxnSpPr/>
          <p:nvPr/>
        </p:nvCxnSpPr>
        <p:spPr>
          <a:xfrm flipV="1">
            <a:off x="5613937" y="2263210"/>
            <a:ext cx="912148" cy="492708"/>
          </a:xfrm>
          <a:prstGeom prst="straightConnector1">
            <a:avLst/>
          </a:prstGeom>
          <a:noFill/>
          <a:ln>
            <a:solidFill>
              <a:schemeClr val="tx1"/>
            </a:solidFill>
            <a:tailEnd type="triangle" w="lg" len="lg"/>
          </a:ln>
        </p:spPr>
        <p:style>
          <a:lnRef idx="2">
            <a:schemeClr val="accent1">
              <a:shade val="50000"/>
            </a:schemeClr>
          </a:lnRef>
          <a:fillRef idx="1">
            <a:schemeClr val="accent1"/>
          </a:fillRef>
          <a:effectRef idx="0">
            <a:schemeClr val="accent1"/>
          </a:effectRef>
          <a:fontRef idx="minor">
            <a:schemeClr val="lt1"/>
          </a:fontRef>
        </p:style>
      </p:cxnSp>
      <p:sp>
        <p:nvSpPr>
          <p:cNvPr id="75" name="Textfeld 259"/>
          <p:cNvSpPr txBox="1"/>
          <p:nvPr/>
        </p:nvSpPr>
        <p:spPr>
          <a:xfrm>
            <a:off x="6400800" y="1858199"/>
            <a:ext cx="2525486" cy="646331"/>
          </a:xfrm>
          <a:prstGeom prst="rect">
            <a:avLst/>
          </a:prstGeom>
          <a:noFill/>
        </p:spPr>
        <p:txBody>
          <a:bodyPr wrap="square" rtlCol="0">
            <a:spAutoFit/>
          </a:bodyPr>
          <a:lstStyle>
            <a:defPPr>
              <a:defRPr lang="de-DE"/>
            </a:defPPr>
            <a:lvl1pPr algn="ctr">
              <a:defRPr sz="2400">
                <a:latin typeface="Segoe UI" pitchFamily="34" charset="0"/>
                <a:ea typeface="Segoe UI" pitchFamily="34" charset="0"/>
                <a:cs typeface="Segoe UI" pitchFamily="34" charset="0"/>
              </a:defRPr>
            </a:lvl1pPr>
          </a:lstStyle>
          <a:p>
            <a:r>
              <a:rPr lang="de-DE" sz="1800" dirty="0" err="1">
                <a:latin typeface="Lucida Fax"/>
                <a:cs typeface="Lucida Fax"/>
              </a:rPr>
              <a:t>e</a:t>
            </a:r>
            <a:r>
              <a:rPr lang="de-DE" sz="1800" dirty="0" err="1" smtClean="0">
                <a:latin typeface="Lucida Fax"/>
                <a:cs typeface="Lucida Fax"/>
              </a:rPr>
              <a:t>scape</a:t>
            </a:r>
            <a:r>
              <a:rPr lang="de-DE" sz="1800" dirty="0" smtClean="0">
                <a:latin typeface="Lucida Fax"/>
                <a:cs typeface="Lucida Fax"/>
              </a:rPr>
              <a:t> </a:t>
            </a:r>
            <a:r>
              <a:rPr lang="de-DE" sz="1800" dirty="0" err="1" smtClean="0">
                <a:latin typeface="Lucida Fax"/>
                <a:cs typeface="Lucida Fax"/>
              </a:rPr>
              <a:t>electron</a:t>
            </a:r>
            <a:r>
              <a:rPr lang="de-DE" sz="1800" dirty="0" smtClean="0">
                <a:latin typeface="Lucida Fax"/>
                <a:cs typeface="Lucida Fax"/>
              </a:rPr>
              <a:t> </a:t>
            </a:r>
            <a:br>
              <a:rPr lang="de-DE" sz="1800" dirty="0" smtClean="0">
                <a:latin typeface="Lucida Fax"/>
                <a:cs typeface="Lucida Fax"/>
              </a:rPr>
            </a:br>
            <a:r>
              <a:rPr lang="de-DE" sz="1800" b="1" dirty="0" smtClean="0">
                <a:latin typeface="Lucida Fax"/>
                <a:cs typeface="Lucida Fax"/>
              </a:rPr>
              <a:t> </a:t>
            </a:r>
            <a:r>
              <a:rPr lang="de-DE" sz="1800" b="1" dirty="0" smtClean="0">
                <a:latin typeface="Lucida Fax"/>
                <a:cs typeface="Lucida Fax"/>
                <a:sym typeface="Wingdings" pitchFamily="2" charset="2"/>
              </a:rPr>
              <a:t> </a:t>
            </a:r>
            <a:r>
              <a:rPr lang="de-DE" sz="1800" b="1" dirty="0" err="1" smtClean="0">
                <a:latin typeface="Lucida Fax"/>
                <a:cs typeface="Lucida Fax"/>
                <a:sym typeface="Wingdings" pitchFamily="2" charset="2"/>
              </a:rPr>
              <a:t>charge</a:t>
            </a:r>
            <a:r>
              <a:rPr lang="de-DE" sz="1800" b="1" dirty="0" smtClean="0">
                <a:latin typeface="Lucida Fax"/>
                <a:cs typeface="Lucida Fax"/>
                <a:sym typeface="Wingdings" pitchFamily="2" charset="2"/>
              </a:rPr>
              <a:t> </a:t>
            </a:r>
            <a:r>
              <a:rPr lang="de-DE" sz="1800" b="1" dirty="0" err="1" smtClean="0">
                <a:latin typeface="Lucida Fax"/>
                <a:cs typeface="Lucida Fax"/>
                <a:sym typeface="Wingdings" pitchFamily="2" charset="2"/>
              </a:rPr>
              <a:t>signal</a:t>
            </a:r>
            <a:r>
              <a:rPr lang="de-DE" sz="1800" b="1" dirty="0" smtClean="0">
                <a:latin typeface="Lucida Fax"/>
                <a:cs typeface="Lucida Fax"/>
                <a:sym typeface="Wingdings" pitchFamily="2" charset="2"/>
              </a:rPr>
              <a:t> (S2)</a:t>
            </a:r>
            <a:r>
              <a:rPr lang="de-DE" sz="1800" b="1" dirty="0" smtClean="0">
                <a:latin typeface="Lucida Fax"/>
                <a:cs typeface="Lucida Fax"/>
              </a:rPr>
              <a:t> </a:t>
            </a:r>
            <a:endParaRPr lang="de-DE" sz="1800" b="1" dirty="0">
              <a:latin typeface="Lucida Fax"/>
              <a:cs typeface="Lucida Fax"/>
            </a:endParaRPr>
          </a:p>
        </p:txBody>
      </p:sp>
    </p:spTree>
    <p:extLst>
      <p:ext uri="{BB962C8B-B14F-4D97-AF65-F5344CB8AC3E}">
        <p14:creationId xmlns:p14="http://schemas.microsoft.com/office/powerpoint/2010/main" val="1233738293"/>
      </p:ext>
    </p:extLst>
  </p:cSld>
  <p:clrMapOvr>
    <a:masterClrMapping/>
  </p:clrMapOvr>
  <mc:AlternateContent xmlns:mc="http://schemas.openxmlformats.org/markup-compatibility/2006" xmlns:p14="http://schemas.microsoft.com/office/powerpoint/2010/main">
    <mc:Choice Requires="p14">
      <p:transition spd="slow" p14:dur="2000" advTm="7478"/>
    </mc:Choice>
    <mc:Fallback xmlns="">
      <p:transition xmlns:p14="http://schemas.microsoft.com/office/powerpoint/2010/main" spd="slow" advTm="7478"/>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Observables in Dual-Phase LXe Detectors</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4</a:t>
            </a:fld>
            <a:endParaRPr lang="en-US"/>
          </a:p>
        </p:txBody>
      </p:sp>
      <p:grpSp>
        <p:nvGrpSpPr>
          <p:cNvPr id="83" name="Gruppieren 90"/>
          <p:cNvGrpSpPr/>
          <p:nvPr/>
        </p:nvGrpSpPr>
        <p:grpSpPr>
          <a:xfrm>
            <a:off x="1430120" y="2127882"/>
            <a:ext cx="2855488" cy="4511299"/>
            <a:chOff x="2602531" y="192375"/>
            <a:chExt cx="3816424" cy="6029454"/>
          </a:xfrm>
        </p:grpSpPr>
        <p:sp>
          <p:nvSpPr>
            <p:cNvPr id="84" name="Abgerundetes Rechteck 91"/>
            <p:cNvSpPr/>
            <p:nvPr/>
          </p:nvSpPr>
          <p:spPr>
            <a:xfrm>
              <a:off x="2674539" y="955721"/>
              <a:ext cx="3672408" cy="5175050"/>
            </a:xfrm>
            <a:prstGeom prst="roundRect">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5" name="Rechteck 92"/>
            <p:cNvSpPr/>
            <p:nvPr/>
          </p:nvSpPr>
          <p:spPr>
            <a:xfrm>
              <a:off x="3112874" y="1487775"/>
              <a:ext cx="2768079" cy="771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nvGrpSpPr>
            <p:cNvPr id="86" name="Gruppieren 93"/>
            <p:cNvGrpSpPr/>
            <p:nvPr/>
          </p:nvGrpSpPr>
          <p:grpSpPr>
            <a:xfrm>
              <a:off x="2602531" y="677213"/>
              <a:ext cx="3816424" cy="5544616"/>
              <a:chOff x="2602531" y="677213"/>
              <a:chExt cx="3816424" cy="5544616"/>
            </a:xfrm>
          </p:grpSpPr>
          <p:sp>
            <p:nvSpPr>
              <p:cNvPr id="121" name="Abgerundetes Rechteck 128"/>
              <p:cNvSpPr/>
              <p:nvPr/>
            </p:nvSpPr>
            <p:spPr>
              <a:xfrm>
                <a:off x="2602531" y="965245"/>
                <a:ext cx="3816424"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2" name="Abgerundetes Rechteck 129"/>
              <p:cNvSpPr/>
              <p:nvPr/>
            </p:nvSpPr>
            <p:spPr>
              <a:xfrm>
                <a:off x="2674539" y="893237"/>
                <a:ext cx="3672408"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3" name="Rechteck 130"/>
              <p:cNvSpPr/>
              <p:nvPr/>
            </p:nvSpPr>
            <p:spPr>
              <a:xfrm>
                <a:off x="2746547" y="677213"/>
                <a:ext cx="3456384" cy="50405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87" name="Rechteck 94"/>
            <p:cNvSpPr/>
            <p:nvPr/>
          </p:nvSpPr>
          <p:spPr>
            <a:xfrm>
              <a:off x="3093824" y="1441257"/>
              <a:ext cx="2796435" cy="4351465"/>
            </a:xfrm>
            <a:prstGeom prst="rect">
              <a:avLst/>
            </a:prstGeom>
            <a:noFill/>
            <a:ln w="571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8" name="Rechteck 95"/>
            <p:cNvSpPr/>
            <p:nvPr/>
          </p:nvSpPr>
          <p:spPr>
            <a:xfrm>
              <a:off x="31194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9" name="Rechteck 96"/>
            <p:cNvSpPr/>
            <p:nvPr/>
          </p:nvSpPr>
          <p:spPr>
            <a:xfrm>
              <a:off x="3396697"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0" name="Rechteck 97"/>
            <p:cNvSpPr/>
            <p:nvPr/>
          </p:nvSpPr>
          <p:spPr>
            <a:xfrm>
              <a:off x="3659138"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1" name="Rechteck 98"/>
            <p:cNvSpPr/>
            <p:nvPr/>
          </p:nvSpPr>
          <p:spPr>
            <a:xfrm>
              <a:off x="3935950"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2" name="Rechteck 99"/>
            <p:cNvSpPr/>
            <p:nvPr/>
          </p:nvSpPr>
          <p:spPr>
            <a:xfrm>
              <a:off x="42093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3" name="Rechteck 100"/>
            <p:cNvSpPr/>
            <p:nvPr/>
          </p:nvSpPr>
          <p:spPr>
            <a:xfrm>
              <a:off x="448913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4" name="Rechteck 101"/>
            <p:cNvSpPr/>
            <p:nvPr/>
          </p:nvSpPr>
          <p:spPr>
            <a:xfrm>
              <a:off x="4754624" y="1619953"/>
              <a:ext cx="277281" cy="367699"/>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5" name="Rechteck 102"/>
            <p:cNvSpPr/>
            <p:nvPr/>
          </p:nvSpPr>
          <p:spPr>
            <a:xfrm>
              <a:off x="5031436" y="1618759"/>
              <a:ext cx="277281" cy="368893"/>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6" name="Rechteck 103"/>
            <p:cNvSpPr/>
            <p:nvPr/>
          </p:nvSpPr>
          <p:spPr>
            <a:xfrm>
              <a:off x="530480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7" name="Rechteck 104"/>
            <p:cNvSpPr/>
            <p:nvPr/>
          </p:nvSpPr>
          <p:spPr>
            <a:xfrm>
              <a:off x="558462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8" name="Rechteck 105"/>
            <p:cNvSpPr/>
            <p:nvPr/>
          </p:nvSpPr>
          <p:spPr>
            <a:xfrm>
              <a:off x="31194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9" name="Rechteck 106"/>
            <p:cNvSpPr/>
            <p:nvPr/>
          </p:nvSpPr>
          <p:spPr>
            <a:xfrm>
              <a:off x="3396697"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0" name="Rechteck 107"/>
            <p:cNvSpPr/>
            <p:nvPr/>
          </p:nvSpPr>
          <p:spPr>
            <a:xfrm>
              <a:off x="3659138"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1" name="Rechteck 108"/>
            <p:cNvSpPr/>
            <p:nvPr/>
          </p:nvSpPr>
          <p:spPr>
            <a:xfrm>
              <a:off x="3935950"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2" name="Rechteck 109"/>
            <p:cNvSpPr/>
            <p:nvPr/>
          </p:nvSpPr>
          <p:spPr>
            <a:xfrm>
              <a:off x="42093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3" name="Rechteck 110"/>
            <p:cNvSpPr/>
            <p:nvPr/>
          </p:nvSpPr>
          <p:spPr>
            <a:xfrm>
              <a:off x="44891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4" name="Rechteck 111"/>
            <p:cNvSpPr/>
            <p:nvPr/>
          </p:nvSpPr>
          <p:spPr>
            <a:xfrm>
              <a:off x="4754624"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5" name="Rechteck 112"/>
            <p:cNvSpPr/>
            <p:nvPr/>
          </p:nvSpPr>
          <p:spPr>
            <a:xfrm>
              <a:off x="50314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6" name="Rechteck 113"/>
            <p:cNvSpPr/>
            <p:nvPr/>
          </p:nvSpPr>
          <p:spPr>
            <a:xfrm>
              <a:off x="5304802"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7" name="Rechteck 114"/>
            <p:cNvSpPr/>
            <p:nvPr/>
          </p:nvSpPr>
          <p:spPr>
            <a:xfrm>
              <a:off x="5584622"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8" name="Rechteck 115"/>
            <p:cNvSpPr/>
            <p:nvPr/>
          </p:nvSpPr>
          <p:spPr>
            <a:xfrm>
              <a:off x="3986213" y="192375"/>
              <a:ext cx="982464" cy="1295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9" name="Rechteck 116"/>
            <p:cNvSpPr/>
            <p:nvPr/>
          </p:nvSpPr>
          <p:spPr>
            <a:xfrm>
              <a:off x="3986214" y="1174239"/>
              <a:ext cx="995897" cy="103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0" name="Rechteck 117"/>
            <p:cNvSpPr/>
            <p:nvPr/>
          </p:nvSpPr>
          <p:spPr>
            <a:xfrm>
              <a:off x="3944298" y="200025"/>
              <a:ext cx="1095486"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1" name="Rechteck 118"/>
            <p:cNvSpPr/>
            <p:nvPr/>
          </p:nvSpPr>
          <p:spPr>
            <a:xfrm>
              <a:off x="4921838" y="801380"/>
              <a:ext cx="1453683"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2" name="Rechteck 119"/>
            <p:cNvSpPr/>
            <p:nvPr/>
          </p:nvSpPr>
          <p:spPr>
            <a:xfrm>
              <a:off x="2708447" y="780063"/>
              <a:ext cx="1277766"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cxnSp>
          <p:nvCxnSpPr>
            <p:cNvPr id="113" name="Gerade Verbindung 120"/>
            <p:cNvCxnSpPr/>
            <p:nvPr/>
          </p:nvCxnSpPr>
          <p:spPr>
            <a:xfrm>
              <a:off x="3093824" y="2352675"/>
              <a:ext cx="2768079" cy="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114" name="Gerade Verbindung 121"/>
            <p:cNvCxnSpPr/>
            <p:nvPr/>
          </p:nvCxnSpPr>
          <p:spPr>
            <a:xfrm>
              <a:off x="3112874" y="2076450"/>
              <a:ext cx="2768079"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15" name="Gerade Verbindung 122"/>
            <p:cNvCxnSpPr/>
            <p:nvPr/>
          </p:nvCxnSpPr>
          <p:spPr>
            <a:xfrm>
              <a:off x="3102557" y="5334000"/>
              <a:ext cx="2768079" cy="0"/>
            </a:xfrm>
            <a:prstGeom prst="line">
              <a:avLst/>
            </a:prstGeom>
            <a:ln w="1905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16" name="Gerade Verbindung 123"/>
            <p:cNvCxnSpPr/>
            <p:nvPr/>
          </p:nvCxnSpPr>
          <p:spPr>
            <a:xfrm flipV="1">
              <a:off x="3986213" y="555801"/>
              <a:ext cx="1" cy="9065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7" name="Gerade Verbindung 124"/>
            <p:cNvCxnSpPr/>
            <p:nvPr/>
          </p:nvCxnSpPr>
          <p:spPr>
            <a:xfrm flipV="1">
              <a:off x="4986875" y="506580"/>
              <a:ext cx="0" cy="9527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8" name="Pfeil nach unten 125"/>
            <p:cNvSpPr/>
            <p:nvPr/>
          </p:nvSpPr>
          <p:spPr>
            <a:xfrm>
              <a:off x="3377568" y="2495550"/>
              <a:ext cx="157769" cy="2655197"/>
            </a:xfrm>
            <a:prstGeom prst="down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9" name="Textfeld 126"/>
            <p:cNvSpPr txBox="1"/>
            <p:nvPr/>
          </p:nvSpPr>
          <p:spPr>
            <a:xfrm>
              <a:off x="3461242" y="2384941"/>
              <a:ext cx="262441" cy="284517"/>
            </a:xfrm>
            <a:prstGeom prst="rect">
              <a:avLst/>
            </a:prstGeom>
            <a:noFill/>
          </p:spPr>
          <p:txBody>
            <a:bodyPr wrap="square" rtlCol="0">
              <a:spAutoFit/>
            </a:bodyPr>
            <a:lstStyle/>
            <a:p>
              <a:r>
                <a:rPr lang="de-DE" dirty="0" smtClean="0">
                  <a:solidFill>
                    <a:srgbClr val="FFFF00"/>
                  </a:solidFill>
                  <a:latin typeface="Segoe UI" pitchFamily="34" charset="0"/>
                  <a:cs typeface="Segoe UI" pitchFamily="34" charset="0"/>
                </a:rPr>
                <a:t>E</a:t>
              </a:r>
              <a:endParaRPr lang="de-DE" dirty="0">
                <a:solidFill>
                  <a:srgbClr val="FFFF00"/>
                </a:solidFill>
                <a:latin typeface="Segoe UI" pitchFamily="34" charset="0"/>
                <a:cs typeface="Segoe UI" pitchFamily="34" charset="0"/>
              </a:endParaRPr>
            </a:p>
          </p:txBody>
        </p:sp>
        <p:sp>
          <p:nvSpPr>
            <p:cNvPr id="120" name="Pfeil nach unten 127"/>
            <p:cNvSpPr/>
            <p:nvPr/>
          </p:nvSpPr>
          <p:spPr>
            <a:xfrm>
              <a:off x="3396697" y="2076450"/>
              <a:ext cx="138640" cy="277773"/>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7" name="Content Placeholder 6"/>
          <p:cNvSpPr>
            <a:spLocks noGrp="1"/>
          </p:cNvSpPr>
          <p:nvPr>
            <p:ph idx="1"/>
          </p:nvPr>
        </p:nvSpPr>
        <p:spPr>
          <a:xfrm>
            <a:off x="457200" y="1600201"/>
            <a:ext cx="8229600" cy="784578"/>
          </a:xfrm>
        </p:spPr>
        <p:txBody>
          <a:bodyPr>
            <a:normAutofit/>
          </a:bodyPr>
          <a:lstStyle/>
          <a:p>
            <a:pPr marL="0" lvl="1" indent="0">
              <a:buNone/>
            </a:pPr>
            <a:r>
              <a:rPr lang="en-US" b="1" dirty="0" smtClean="0"/>
              <a:t>A given particle enters the detector and interacts in the LXe</a:t>
            </a:r>
            <a:endParaRPr lang="en-US" b="1" dirty="0"/>
          </a:p>
          <a:p>
            <a:pPr marL="0" indent="0">
              <a:buNone/>
            </a:pPr>
            <a:endParaRPr lang="en-US" dirty="0" smtClean="0"/>
          </a:p>
        </p:txBody>
      </p:sp>
      <p:grpSp>
        <p:nvGrpSpPr>
          <p:cNvPr id="11" name="Group 10"/>
          <p:cNvGrpSpPr/>
          <p:nvPr/>
        </p:nvGrpSpPr>
        <p:grpSpPr>
          <a:xfrm>
            <a:off x="4868333" y="4509485"/>
            <a:ext cx="395111" cy="375402"/>
            <a:chOff x="4868333" y="4311931"/>
            <a:chExt cx="395111" cy="375402"/>
          </a:xfrm>
        </p:grpSpPr>
        <p:sp>
          <p:nvSpPr>
            <p:cNvPr id="9" name="Oval 8"/>
            <p:cNvSpPr/>
            <p:nvPr/>
          </p:nvSpPr>
          <p:spPr>
            <a:xfrm>
              <a:off x="4868333" y="4311931"/>
              <a:ext cx="366889" cy="366889"/>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4896555" y="4318001"/>
              <a:ext cx="366889" cy="369332"/>
            </a:xfrm>
            <a:prstGeom prst="rect">
              <a:avLst/>
            </a:prstGeom>
            <a:noFill/>
          </p:spPr>
          <p:txBody>
            <a:bodyPr wrap="square" rtlCol="0">
              <a:spAutoFit/>
            </a:bodyPr>
            <a:lstStyle/>
            <a:p>
              <a:r>
                <a:rPr lang="en-US" dirty="0" smtClean="0">
                  <a:solidFill>
                    <a:schemeClr val="bg1"/>
                  </a:solidFill>
                </a:rPr>
                <a:t>?</a:t>
              </a:r>
              <a:endParaRPr lang="en-US" dirty="0">
                <a:solidFill>
                  <a:schemeClr val="bg1"/>
                </a:solidFill>
              </a:endParaRPr>
            </a:p>
          </p:txBody>
        </p:sp>
      </p:grpSp>
      <p:sp>
        <p:nvSpPr>
          <p:cNvPr id="124" name="Textfeld 126"/>
          <p:cNvSpPr txBox="1"/>
          <p:nvPr/>
        </p:nvSpPr>
        <p:spPr>
          <a:xfrm>
            <a:off x="2069795" y="3441008"/>
            <a:ext cx="196361" cy="369332"/>
          </a:xfrm>
          <a:prstGeom prst="rect">
            <a:avLst/>
          </a:prstGeom>
          <a:noFill/>
        </p:spPr>
        <p:txBody>
          <a:bodyPr wrap="square" rtlCol="0">
            <a:spAutoFit/>
          </a:bodyPr>
          <a:lstStyle/>
          <a:p>
            <a:r>
              <a:rPr lang="de-DE" dirty="0" smtClean="0">
                <a:solidFill>
                  <a:srgbClr val="A20000"/>
                </a:solidFill>
                <a:latin typeface="Segoe UI" pitchFamily="34" charset="0"/>
                <a:cs typeface="Segoe UI" pitchFamily="34" charset="0"/>
              </a:rPr>
              <a:t>E</a:t>
            </a:r>
            <a:endParaRPr lang="de-DE" dirty="0">
              <a:solidFill>
                <a:srgbClr val="A20000"/>
              </a:solidFill>
              <a:latin typeface="Segoe UI" pitchFamily="34" charset="0"/>
              <a:cs typeface="Segoe UI" pitchFamily="34" charset="0"/>
            </a:endParaRPr>
          </a:p>
        </p:txBody>
      </p:sp>
      <p:cxnSp>
        <p:nvCxnSpPr>
          <p:cNvPr id="134" name="Straight Arrow Connector 133"/>
          <p:cNvCxnSpPr/>
          <p:nvPr/>
        </p:nvCxnSpPr>
        <p:spPr>
          <a:xfrm flipH="1">
            <a:off x="3352800" y="4769556"/>
            <a:ext cx="1346200" cy="408927"/>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grpSp>
        <p:nvGrpSpPr>
          <p:cNvPr id="62" name="Gruppieren 131"/>
          <p:cNvGrpSpPr/>
          <p:nvPr/>
        </p:nvGrpSpPr>
        <p:grpSpPr>
          <a:xfrm>
            <a:off x="2698524" y="4924482"/>
            <a:ext cx="548928" cy="507611"/>
            <a:chOff x="4403697" y="3427039"/>
            <a:chExt cx="590550" cy="546100"/>
          </a:xfrm>
        </p:grpSpPr>
        <p:sp>
          <p:nvSpPr>
            <p:cNvPr id="63" name="Ellipse 132"/>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64" name="Ellipse 133"/>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65" name="Ellipse 134"/>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66" name="Ellipse 135"/>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67" name="Ellipse 136"/>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68" name="Ellipse 137"/>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69" name="Ellipse 138"/>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70" name="Ellipse 139"/>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latin typeface="Segoe UI" pitchFamily="34" charset="0"/>
                <a:cs typeface="Segoe UI" pitchFamily="34" charset="0"/>
              </a:endParaRPr>
            </a:p>
          </p:txBody>
        </p:sp>
      </p:grpSp>
    </p:spTree>
    <p:extLst>
      <p:ext uri="{BB962C8B-B14F-4D97-AF65-F5344CB8AC3E}">
        <p14:creationId xmlns:p14="http://schemas.microsoft.com/office/powerpoint/2010/main" val="3306361740"/>
      </p:ext>
    </p:extLst>
  </p:cSld>
  <p:clrMapOvr>
    <a:masterClrMapping/>
  </p:clrMapOvr>
  <mc:AlternateContent xmlns:mc="http://schemas.openxmlformats.org/markup-compatibility/2006" xmlns:p14="http://schemas.microsoft.com/office/powerpoint/2010/main">
    <mc:Choice Requires="p14">
      <p:transition spd="slow" p14:dur="2000" advTm="8898"/>
    </mc:Choice>
    <mc:Fallback xmlns="">
      <p:transition xmlns:p14="http://schemas.microsoft.com/office/powerpoint/2010/main" spd="slow" advTm="8898"/>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Observables in Dual-Phase LXe Detectors</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5</a:t>
            </a:fld>
            <a:endParaRPr lang="en-US"/>
          </a:p>
        </p:txBody>
      </p:sp>
      <p:grpSp>
        <p:nvGrpSpPr>
          <p:cNvPr id="83" name="Gruppieren 90"/>
          <p:cNvGrpSpPr/>
          <p:nvPr/>
        </p:nvGrpSpPr>
        <p:grpSpPr>
          <a:xfrm>
            <a:off x="1430120" y="2127882"/>
            <a:ext cx="2855488" cy="4511299"/>
            <a:chOff x="2602531" y="192375"/>
            <a:chExt cx="3816424" cy="6029454"/>
          </a:xfrm>
        </p:grpSpPr>
        <p:sp>
          <p:nvSpPr>
            <p:cNvPr id="84" name="Abgerundetes Rechteck 91"/>
            <p:cNvSpPr/>
            <p:nvPr/>
          </p:nvSpPr>
          <p:spPr>
            <a:xfrm>
              <a:off x="2674539" y="955721"/>
              <a:ext cx="3672408" cy="5175050"/>
            </a:xfrm>
            <a:prstGeom prst="roundRect">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5" name="Rechteck 92"/>
            <p:cNvSpPr/>
            <p:nvPr/>
          </p:nvSpPr>
          <p:spPr>
            <a:xfrm>
              <a:off x="3112874" y="1487775"/>
              <a:ext cx="2768079" cy="771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nvGrpSpPr>
            <p:cNvPr id="86" name="Gruppieren 93"/>
            <p:cNvGrpSpPr/>
            <p:nvPr/>
          </p:nvGrpSpPr>
          <p:grpSpPr>
            <a:xfrm>
              <a:off x="2602531" y="677213"/>
              <a:ext cx="3816424" cy="5544616"/>
              <a:chOff x="2602531" y="677213"/>
              <a:chExt cx="3816424" cy="5544616"/>
            </a:xfrm>
          </p:grpSpPr>
          <p:sp>
            <p:nvSpPr>
              <p:cNvPr id="121" name="Abgerundetes Rechteck 128"/>
              <p:cNvSpPr/>
              <p:nvPr/>
            </p:nvSpPr>
            <p:spPr>
              <a:xfrm>
                <a:off x="2602531" y="965245"/>
                <a:ext cx="3816424"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2" name="Abgerundetes Rechteck 129"/>
              <p:cNvSpPr/>
              <p:nvPr/>
            </p:nvSpPr>
            <p:spPr>
              <a:xfrm>
                <a:off x="2674539" y="893237"/>
                <a:ext cx="3672408"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3" name="Rechteck 130"/>
              <p:cNvSpPr/>
              <p:nvPr/>
            </p:nvSpPr>
            <p:spPr>
              <a:xfrm>
                <a:off x="2746547" y="677213"/>
                <a:ext cx="3456384" cy="50405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87" name="Rechteck 94"/>
            <p:cNvSpPr/>
            <p:nvPr/>
          </p:nvSpPr>
          <p:spPr>
            <a:xfrm>
              <a:off x="3093824" y="1441257"/>
              <a:ext cx="2796435" cy="4351465"/>
            </a:xfrm>
            <a:prstGeom prst="rect">
              <a:avLst/>
            </a:prstGeom>
            <a:noFill/>
            <a:ln w="571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8" name="Rechteck 95"/>
            <p:cNvSpPr/>
            <p:nvPr/>
          </p:nvSpPr>
          <p:spPr>
            <a:xfrm>
              <a:off x="31194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9" name="Rechteck 96"/>
            <p:cNvSpPr/>
            <p:nvPr/>
          </p:nvSpPr>
          <p:spPr>
            <a:xfrm>
              <a:off x="3396697"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0" name="Rechteck 97"/>
            <p:cNvSpPr/>
            <p:nvPr/>
          </p:nvSpPr>
          <p:spPr>
            <a:xfrm>
              <a:off x="3659138"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1" name="Rechteck 98"/>
            <p:cNvSpPr/>
            <p:nvPr/>
          </p:nvSpPr>
          <p:spPr>
            <a:xfrm>
              <a:off x="3935950"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2" name="Rechteck 99"/>
            <p:cNvSpPr/>
            <p:nvPr/>
          </p:nvSpPr>
          <p:spPr>
            <a:xfrm>
              <a:off x="42093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3" name="Rechteck 100"/>
            <p:cNvSpPr/>
            <p:nvPr/>
          </p:nvSpPr>
          <p:spPr>
            <a:xfrm>
              <a:off x="448913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4" name="Rechteck 101"/>
            <p:cNvSpPr/>
            <p:nvPr/>
          </p:nvSpPr>
          <p:spPr>
            <a:xfrm>
              <a:off x="4754624" y="1619953"/>
              <a:ext cx="277281" cy="367699"/>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5" name="Rechteck 102"/>
            <p:cNvSpPr/>
            <p:nvPr/>
          </p:nvSpPr>
          <p:spPr>
            <a:xfrm>
              <a:off x="5031436" y="1618759"/>
              <a:ext cx="277281" cy="368893"/>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6" name="Rechteck 103"/>
            <p:cNvSpPr/>
            <p:nvPr/>
          </p:nvSpPr>
          <p:spPr>
            <a:xfrm>
              <a:off x="530480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7" name="Rechteck 104"/>
            <p:cNvSpPr/>
            <p:nvPr/>
          </p:nvSpPr>
          <p:spPr>
            <a:xfrm>
              <a:off x="558462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8" name="Rechteck 105"/>
            <p:cNvSpPr/>
            <p:nvPr/>
          </p:nvSpPr>
          <p:spPr>
            <a:xfrm>
              <a:off x="31194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9" name="Rechteck 106"/>
            <p:cNvSpPr/>
            <p:nvPr/>
          </p:nvSpPr>
          <p:spPr>
            <a:xfrm>
              <a:off x="3396697"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0" name="Rechteck 107"/>
            <p:cNvSpPr/>
            <p:nvPr/>
          </p:nvSpPr>
          <p:spPr>
            <a:xfrm>
              <a:off x="3659138"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1" name="Rechteck 108"/>
            <p:cNvSpPr/>
            <p:nvPr/>
          </p:nvSpPr>
          <p:spPr>
            <a:xfrm>
              <a:off x="3935950"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2" name="Rechteck 109"/>
            <p:cNvSpPr/>
            <p:nvPr/>
          </p:nvSpPr>
          <p:spPr>
            <a:xfrm>
              <a:off x="42093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3" name="Rechteck 110"/>
            <p:cNvSpPr/>
            <p:nvPr/>
          </p:nvSpPr>
          <p:spPr>
            <a:xfrm>
              <a:off x="44891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4" name="Rechteck 111"/>
            <p:cNvSpPr/>
            <p:nvPr/>
          </p:nvSpPr>
          <p:spPr>
            <a:xfrm>
              <a:off x="4754624"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5" name="Rechteck 112"/>
            <p:cNvSpPr/>
            <p:nvPr/>
          </p:nvSpPr>
          <p:spPr>
            <a:xfrm>
              <a:off x="50314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6" name="Rechteck 113"/>
            <p:cNvSpPr/>
            <p:nvPr/>
          </p:nvSpPr>
          <p:spPr>
            <a:xfrm>
              <a:off x="5304802"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7" name="Rechteck 114"/>
            <p:cNvSpPr/>
            <p:nvPr/>
          </p:nvSpPr>
          <p:spPr>
            <a:xfrm>
              <a:off x="5584622"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8" name="Rechteck 115"/>
            <p:cNvSpPr/>
            <p:nvPr/>
          </p:nvSpPr>
          <p:spPr>
            <a:xfrm>
              <a:off x="3986213" y="192375"/>
              <a:ext cx="982464" cy="1295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9" name="Rechteck 116"/>
            <p:cNvSpPr/>
            <p:nvPr/>
          </p:nvSpPr>
          <p:spPr>
            <a:xfrm>
              <a:off x="3986214" y="1174239"/>
              <a:ext cx="995897" cy="103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0" name="Rechteck 117"/>
            <p:cNvSpPr/>
            <p:nvPr/>
          </p:nvSpPr>
          <p:spPr>
            <a:xfrm>
              <a:off x="3944298" y="200025"/>
              <a:ext cx="1095486"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1" name="Rechteck 118"/>
            <p:cNvSpPr/>
            <p:nvPr/>
          </p:nvSpPr>
          <p:spPr>
            <a:xfrm>
              <a:off x="4921838" y="801380"/>
              <a:ext cx="1453683"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2" name="Rechteck 119"/>
            <p:cNvSpPr/>
            <p:nvPr/>
          </p:nvSpPr>
          <p:spPr>
            <a:xfrm>
              <a:off x="2708447" y="780063"/>
              <a:ext cx="1277766"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cxnSp>
          <p:nvCxnSpPr>
            <p:cNvPr id="113" name="Gerade Verbindung 120"/>
            <p:cNvCxnSpPr/>
            <p:nvPr/>
          </p:nvCxnSpPr>
          <p:spPr>
            <a:xfrm>
              <a:off x="3093824" y="2352675"/>
              <a:ext cx="2768079" cy="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114" name="Gerade Verbindung 121"/>
            <p:cNvCxnSpPr/>
            <p:nvPr/>
          </p:nvCxnSpPr>
          <p:spPr>
            <a:xfrm>
              <a:off x="3112874" y="2076450"/>
              <a:ext cx="2768079"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15" name="Gerade Verbindung 122"/>
            <p:cNvCxnSpPr/>
            <p:nvPr/>
          </p:nvCxnSpPr>
          <p:spPr>
            <a:xfrm>
              <a:off x="3102557" y="5334000"/>
              <a:ext cx="2768079" cy="0"/>
            </a:xfrm>
            <a:prstGeom prst="line">
              <a:avLst/>
            </a:prstGeom>
            <a:ln w="1905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16" name="Gerade Verbindung 123"/>
            <p:cNvCxnSpPr/>
            <p:nvPr/>
          </p:nvCxnSpPr>
          <p:spPr>
            <a:xfrm flipV="1">
              <a:off x="3986213" y="555801"/>
              <a:ext cx="1" cy="9065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7" name="Gerade Verbindung 124"/>
            <p:cNvCxnSpPr/>
            <p:nvPr/>
          </p:nvCxnSpPr>
          <p:spPr>
            <a:xfrm flipV="1">
              <a:off x="4986875" y="506580"/>
              <a:ext cx="0" cy="9527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8" name="Pfeil nach unten 125"/>
            <p:cNvSpPr/>
            <p:nvPr/>
          </p:nvSpPr>
          <p:spPr>
            <a:xfrm>
              <a:off x="3377568" y="2495550"/>
              <a:ext cx="157769" cy="2655197"/>
            </a:xfrm>
            <a:prstGeom prst="down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9" name="Textfeld 126"/>
            <p:cNvSpPr txBox="1"/>
            <p:nvPr/>
          </p:nvSpPr>
          <p:spPr>
            <a:xfrm>
              <a:off x="3461242" y="2384941"/>
              <a:ext cx="262441" cy="284517"/>
            </a:xfrm>
            <a:prstGeom prst="rect">
              <a:avLst/>
            </a:prstGeom>
            <a:noFill/>
          </p:spPr>
          <p:txBody>
            <a:bodyPr wrap="square" rtlCol="0">
              <a:spAutoFit/>
            </a:bodyPr>
            <a:lstStyle/>
            <a:p>
              <a:r>
                <a:rPr lang="de-DE" dirty="0" smtClean="0">
                  <a:solidFill>
                    <a:srgbClr val="FFFF00"/>
                  </a:solidFill>
                  <a:latin typeface="Segoe UI" pitchFamily="34" charset="0"/>
                  <a:cs typeface="Segoe UI" pitchFamily="34" charset="0"/>
                </a:rPr>
                <a:t>E</a:t>
              </a:r>
              <a:endParaRPr lang="de-DE" dirty="0">
                <a:solidFill>
                  <a:srgbClr val="FFFF00"/>
                </a:solidFill>
                <a:latin typeface="Segoe UI" pitchFamily="34" charset="0"/>
                <a:cs typeface="Segoe UI" pitchFamily="34" charset="0"/>
              </a:endParaRPr>
            </a:p>
          </p:txBody>
        </p:sp>
        <p:sp>
          <p:nvSpPr>
            <p:cNvPr id="120" name="Pfeil nach unten 127"/>
            <p:cNvSpPr/>
            <p:nvPr/>
          </p:nvSpPr>
          <p:spPr>
            <a:xfrm>
              <a:off x="3396697" y="2076450"/>
              <a:ext cx="138640" cy="277773"/>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7" name="Content Placeholder 6"/>
          <p:cNvSpPr>
            <a:spLocks noGrp="1"/>
          </p:cNvSpPr>
          <p:nvPr>
            <p:ph idx="1"/>
          </p:nvPr>
        </p:nvSpPr>
        <p:spPr>
          <a:xfrm>
            <a:off x="457200" y="1600201"/>
            <a:ext cx="8229600" cy="784578"/>
          </a:xfrm>
        </p:spPr>
        <p:txBody>
          <a:bodyPr>
            <a:normAutofit/>
          </a:bodyPr>
          <a:lstStyle/>
          <a:p>
            <a:pPr marL="0" lvl="1" indent="0">
              <a:buNone/>
            </a:pPr>
            <a:r>
              <a:rPr lang="en-US" b="1" dirty="0" smtClean="0"/>
              <a:t>Xenon atoms are simultaneously excited and ionized creating photons and free electrons</a:t>
            </a:r>
            <a:endParaRPr lang="en-US" b="1" dirty="0"/>
          </a:p>
          <a:p>
            <a:pPr marL="0" indent="0">
              <a:buNone/>
            </a:pPr>
            <a:endParaRPr lang="en-US" dirty="0" smtClean="0"/>
          </a:p>
        </p:txBody>
      </p:sp>
      <p:grpSp>
        <p:nvGrpSpPr>
          <p:cNvPr id="11" name="Group 10"/>
          <p:cNvGrpSpPr/>
          <p:nvPr/>
        </p:nvGrpSpPr>
        <p:grpSpPr>
          <a:xfrm>
            <a:off x="2286688" y="5056691"/>
            <a:ext cx="395111" cy="375402"/>
            <a:chOff x="4868333" y="4311931"/>
            <a:chExt cx="395111" cy="375402"/>
          </a:xfrm>
        </p:grpSpPr>
        <p:sp>
          <p:nvSpPr>
            <p:cNvPr id="9" name="Oval 8"/>
            <p:cNvSpPr/>
            <p:nvPr/>
          </p:nvSpPr>
          <p:spPr>
            <a:xfrm>
              <a:off x="4868333" y="4311931"/>
              <a:ext cx="366889" cy="366889"/>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4896555" y="4318001"/>
              <a:ext cx="366889" cy="369332"/>
            </a:xfrm>
            <a:prstGeom prst="rect">
              <a:avLst/>
            </a:prstGeom>
            <a:noFill/>
          </p:spPr>
          <p:txBody>
            <a:bodyPr wrap="square" rtlCol="0">
              <a:spAutoFit/>
            </a:bodyPr>
            <a:lstStyle/>
            <a:p>
              <a:r>
                <a:rPr lang="en-US" dirty="0" smtClean="0">
                  <a:solidFill>
                    <a:schemeClr val="bg1"/>
                  </a:solidFill>
                </a:rPr>
                <a:t>?</a:t>
              </a:r>
              <a:endParaRPr lang="en-US" dirty="0">
                <a:solidFill>
                  <a:schemeClr val="bg1"/>
                </a:solidFill>
              </a:endParaRPr>
            </a:p>
          </p:txBody>
        </p:sp>
      </p:grpSp>
      <p:sp>
        <p:nvSpPr>
          <p:cNvPr id="124" name="Textfeld 126"/>
          <p:cNvSpPr txBox="1"/>
          <p:nvPr/>
        </p:nvSpPr>
        <p:spPr>
          <a:xfrm>
            <a:off x="2069795" y="3441008"/>
            <a:ext cx="196361" cy="369332"/>
          </a:xfrm>
          <a:prstGeom prst="rect">
            <a:avLst/>
          </a:prstGeom>
          <a:noFill/>
        </p:spPr>
        <p:txBody>
          <a:bodyPr wrap="square" rtlCol="0">
            <a:spAutoFit/>
          </a:bodyPr>
          <a:lstStyle/>
          <a:p>
            <a:r>
              <a:rPr lang="de-DE" dirty="0" smtClean="0">
                <a:solidFill>
                  <a:srgbClr val="A20000"/>
                </a:solidFill>
                <a:latin typeface="Segoe UI" pitchFamily="34" charset="0"/>
                <a:cs typeface="Segoe UI" pitchFamily="34" charset="0"/>
              </a:rPr>
              <a:t>E</a:t>
            </a:r>
            <a:endParaRPr lang="de-DE" dirty="0">
              <a:solidFill>
                <a:srgbClr val="A20000"/>
              </a:solidFill>
              <a:latin typeface="Segoe UI" pitchFamily="34" charset="0"/>
              <a:cs typeface="Segoe UI" pitchFamily="34" charset="0"/>
            </a:endParaRPr>
          </a:p>
        </p:txBody>
      </p:sp>
      <p:grpSp>
        <p:nvGrpSpPr>
          <p:cNvPr id="125" name="Gruppieren 131"/>
          <p:cNvGrpSpPr/>
          <p:nvPr/>
        </p:nvGrpSpPr>
        <p:grpSpPr>
          <a:xfrm>
            <a:off x="2698524" y="4924482"/>
            <a:ext cx="548928" cy="507611"/>
            <a:chOff x="4403697" y="3427039"/>
            <a:chExt cx="590550" cy="546100"/>
          </a:xfrm>
        </p:grpSpPr>
        <p:sp>
          <p:nvSpPr>
            <p:cNvPr id="126" name="Ellipse 132"/>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7" name="Ellipse 133"/>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8" name="Ellipse 134"/>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9" name="Ellipse 135"/>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0" name="Ellipse 136"/>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1" name="Ellipse 137"/>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2" name="Ellipse 138"/>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3" name="Ellipse 139"/>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latin typeface="Segoe UI" pitchFamily="34" charset="0"/>
                <a:cs typeface="Segoe UI" pitchFamily="34" charset="0"/>
              </a:endParaRPr>
            </a:p>
          </p:txBody>
        </p:sp>
      </p:grpSp>
      <p:cxnSp>
        <p:nvCxnSpPr>
          <p:cNvPr id="134" name="Straight Arrow Connector 133"/>
          <p:cNvCxnSpPr/>
          <p:nvPr/>
        </p:nvCxnSpPr>
        <p:spPr>
          <a:xfrm flipH="1" flipV="1">
            <a:off x="890617" y="4924482"/>
            <a:ext cx="1346200" cy="254001"/>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sp>
        <p:nvSpPr>
          <p:cNvPr id="27" name="Lightning Bolt 26"/>
          <p:cNvSpPr/>
          <p:nvPr/>
        </p:nvSpPr>
        <p:spPr>
          <a:xfrm rot="17230828">
            <a:off x="3214112" y="4882275"/>
            <a:ext cx="447240" cy="245757"/>
          </a:xfrm>
          <a:prstGeom prst="lightningBolt">
            <a:avLst/>
          </a:prstGeom>
          <a:solidFill>
            <a:srgbClr val="FFFF00"/>
          </a:solidFill>
          <a:ln>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Lightning Bolt 79"/>
          <p:cNvSpPr/>
          <p:nvPr/>
        </p:nvSpPr>
        <p:spPr>
          <a:xfrm rot="1293015">
            <a:off x="3154589" y="5459811"/>
            <a:ext cx="447240" cy="245757"/>
          </a:xfrm>
          <a:prstGeom prst="lightningBolt">
            <a:avLst/>
          </a:prstGeom>
          <a:solidFill>
            <a:srgbClr val="FFFF00"/>
          </a:solidFill>
          <a:ln>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Lightning Bolt 80"/>
          <p:cNvSpPr/>
          <p:nvPr/>
        </p:nvSpPr>
        <p:spPr>
          <a:xfrm rot="3808718">
            <a:off x="2587007" y="5511241"/>
            <a:ext cx="447240" cy="245757"/>
          </a:xfrm>
          <a:prstGeom prst="lightningBolt">
            <a:avLst/>
          </a:prstGeom>
          <a:solidFill>
            <a:srgbClr val="FFFF00"/>
          </a:solidFill>
          <a:ln>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p:cNvSpPr/>
          <p:nvPr/>
        </p:nvSpPr>
        <p:spPr>
          <a:xfrm>
            <a:off x="2635263" y="4755215"/>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5" name="Oval 134"/>
          <p:cNvSpPr/>
          <p:nvPr/>
        </p:nvSpPr>
        <p:spPr>
          <a:xfrm>
            <a:off x="2872329" y="4625395"/>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6" name="Oval 135"/>
          <p:cNvSpPr/>
          <p:nvPr/>
        </p:nvSpPr>
        <p:spPr>
          <a:xfrm>
            <a:off x="3165839" y="4693129"/>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2465406" y="4205111"/>
            <a:ext cx="1499817" cy="338554"/>
          </a:xfrm>
          <a:prstGeom prst="rect">
            <a:avLst/>
          </a:prstGeom>
          <a:noFill/>
        </p:spPr>
        <p:txBody>
          <a:bodyPr wrap="square" rtlCol="0">
            <a:spAutoFit/>
          </a:bodyPr>
          <a:lstStyle/>
          <a:p>
            <a:pPr algn="ctr"/>
            <a:r>
              <a:rPr lang="en-US" sz="1600" dirty="0" smtClean="0">
                <a:solidFill>
                  <a:srgbClr val="008000"/>
                </a:solidFill>
                <a:latin typeface="Lucida Fax"/>
                <a:cs typeface="Lucida Fax"/>
              </a:rPr>
              <a:t>electrons</a:t>
            </a:r>
            <a:endParaRPr lang="en-US" sz="1600" dirty="0">
              <a:solidFill>
                <a:srgbClr val="008000"/>
              </a:solidFill>
              <a:latin typeface="Lucida Fax"/>
              <a:cs typeface="Lucida Fax"/>
            </a:endParaRPr>
          </a:p>
        </p:txBody>
      </p:sp>
    </p:spTree>
    <p:extLst>
      <p:ext uri="{BB962C8B-B14F-4D97-AF65-F5344CB8AC3E}">
        <p14:creationId xmlns:p14="http://schemas.microsoft.com/office/powerpoint/2010/main" val="1354378283"/>
      </p:ext>
    </p:extLst>
  </p:cSld>
  <p:clrMapOvr>
    <a:masterClrMapping/>
  </p:clrMapOvr>
  <mc:AlternateContent xmlns:mc="http://schemas.openxmlformats.org/markup-compatibility/2006" xmlns:p14="http://schemas.microsoft.com/office/powerpoint/2010/main">
    <mc:Choice Requires="p14">
      <p:transition spd="slow" p14:dur="2000" advTm="7456"/>
    </mc:Choice>
    <mc:Fallback xmlns="">
      <p:transition xmlns:p14="http://schemas.microsoft.com/office/powerpoint/2010/main" spd="slow" advTm="7456"/>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Observables in Dual-Phase LXe Detectors</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6</a:t>
            </a:fld>
            <a:endParaRPr lang="en-US"/>
          </a:p>
        </p:txBody>
      </p:sp>
      <p:grpSp>
        <p:nvGrpSpPr>
          <p:cNvPr id="83" name="Gruppieren 90"/>
          <p:cNvGrpSpPr/>
          <p:nvPr/>
        </p:nvGrpSpPr>
        <p:grpSpPr>
          <a:xfrm>
            <a:off x="1430120" y="2127882"/>
            <a:ext cx="2855488" cy="4511299"/>
            <a:chOff x="2602531" y="192375"/>
            <a:chExt cx="3816424" cy="6029454"/>
          </a:xfrm>
        </p:grpSpPr>
        <p:sp>
          <p:nvSpPr>
            <p:cNvPr id="84" name="Abgerundetes Rechteck 91"/>
            <p:cNvSpPr/>
            <p:nvPr/>
          </p:nvSpPr>
          <p:spPr>
            <a:xfrm>
              <a:off x="2674539" y="955721"/>
              <a:ext cx="3672408" cy="5175050"/>
            </a:xfrm>
            <a:prstGeom prst="roundRect">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5" name="Rechteck 92"/>
            <p:cNvSpPr/>
            <p:nvPr/>
          </p:nvSpPr>
          <p:spPr>
            <a:xfrm>
              <a:off x="3112874" y="1487775"/>
              <a:ext cx="2768079" cy="771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nvGrpSpPr>
            <p:cNvPr id="86" name="Gruppieren 93"/>
            <p:cNvGrpSpPr/>
            <p:nvPr/>
          </p:nvGrpSpPr>
          <p:grpSpPr>
            <a:xfrm>
              <a:off x="2602531" y="677213"/>
              <a:ext cx="3816424" cy="5544616"/>
              <a:chOff x="2602531" y="677213"/>
              <a:chExt cx="3816424" cy="5544616"/>
            </a:xfrm>
          </p:grpSpPr>
          <p:sp>
            <p:nvSpPr>
              <p:cNvPr id="121" name="Abgerundetes Rechteck 128"/>
              <p:cNvSpPr/>
              <p:nvPr/>
            </p:nvSpPr>
            <p:spPr>
              <a:xfrm>
                <a:off x="2602531" y="965245"/>
                <a:ext cx="3816424"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2" name="Abgerundetes Rechteck 129"/>
              <p:cNvSpPr/>
              <p:nvPr/>
            </p:nvSpPr>
            <p:spPr>
              <a:xfrm>
                <a:off x="2674539" y="893237"/>
                <a:ext cx="3672408"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3" name="Rechteck 130"/>
              <p:cNvSpPr/>
              <p:nvPr/>
            </p:nvSpPr>
            <p:spPr>
              <a:xfrm>
                <a:off x="2746547" y="677213"/>
                <a:ext cx="3456384" cy="50405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87" name="Rechteck 94"/>
            <p:cNvSpPr/>
            <p:nvPr/>
          </p:nvSpPr>
          <p:spPr>
            <a:xfrm>
              <a:off x="3093824" y="1441257"/>
              <a:ext cx="2796435" cy="4351465"/>
            </a:xfrm>
            <a:prstGeom prst="rect">
              <a:avLst/>
            </a:prstGeom>
            <a:noFill/>
            <a:ln w="571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8" name="Rechteck 95"/>
            <p:cNvSpPr/>
            <p:nvPr/>
          </p:nvSpPr>
          <p:spPr>
            <a:xfrm>
              <a:off x="31194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9" name="Rechteck 96"/>
            <p:cNvSpPr/>
            <p:nvPr/>
          </p:nvSpPr>
          <p:spPr>
            <a:xfrm>
              <a:off x="3396697"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0" name="Rechteck 97"/>
            <p:cNvSpPr/>
            <p:nvPr/>
          </p:nvSpPr>
          <p:spPr>
            <a:xfrm>
              <a:off x="3659138"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1" name="Rechteck 98"/>
            <p:cNvSpPr/>
            <p:nvPr/>
          </p:nvSpPr>
          <p:spPr>
            <a:xfrm>
              <a:off x="3935950"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2" name="Rechteck 99"/>
            <p:cNvSpPr/>
            <p:nvPr/>
          </p:nvSpPr>
          <p:spPr>
            <a:xfrm>
              <a:off x="42093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3" name="Rechteck 100"/>
            <p:cNvSpPr/>
            <p:nvPr/>
          </p:nvSpPr>
          <p:spPr>
            <a:xfrm>
              <a:off x="4489136" y="1618760"/>
              <a:ext cx="277281" cy="370080"/>
            </a:xfrm>
            <a:prstGeom prst="rect">
              <a:avLst/>
            </a:prstGeom>
            <a:solidFill>
              <a:srgbClr val="FF0000"/>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4" name="Rechteck 101"/>
            <p:cNvSpPr/>
            <p:nvPr/>
          </p:nvSpPr>
          <p:spPr>
            <a:xfrm>
              <a:off x="4754624" y="1619953"/>
              <a:ext cx="277281" cy="367699"/>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5" name="Rechteck 102"/>
            <p:cNvSpPr/>
            <p:nvPr/>
          </p:nvSpPr>
          <p:spPr>
            <a:xfrm>
              <a:off x="5031436" y="1618759"/>
              <a:ext cx="277281" cy="368893"/>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6" name="Rechteck 103"/>
            <p:cNvSpPr/>
            <p:nvPr/>
          </p:nvSpPr>
          <p:spPr>
            <a:xfrm>
              <a:off x="530480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7" name="Rechteck 104"/>
            <p:cNvSpPr/>
            <p:nvPr/>
          </p:nvSpPr>
          <p:spPr>
            <a:xfrm>
              <a:off x="558462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8" name="Rechteck 105"/>
            <p:cNvSpPr/>
            <p:nvPr/>
          </p:nvSpPr>
          <p:spPr>
            <a:xfrm>
              <a:off x="31194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9" name="Rechteck 106"/>
            <p:cNvSpPr/>
            <p:nvPr/>
          </p:nvSpPr>
          <p:spPr>
            <a:xfrm>
              <a:off x="3396697"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0" name="Rechteck 107"/>
            <p:cNvSpPr/>
            <p:nvPr/>
          </p:nvSpPr>
          <p:spPr>
            <a:xfrm>
              <a:off x="3659138"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1" name="Rechteck 108"/>
            <p:cNvSpPr/>
            <p:nvPr/>
          </p:nvSpPr>
          <p:spPr>
            <a:xfrm>
              <a:off x="3935950" y="5422642"/>
              <a:ext cx="277281" cy="370080"/>
            </a:xfrm>
            <a:prstGeom prst="rect">
              <a:avLst/>
            </a:prstGeom>
            <a:solidFill>
              <a:srgbClr val="FF0000"/>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2" name="Rechteck 109"/>
            <p:cNvSpPr/>
            <p:nvPr/>
          </p:nvSpPr>
          <p:spPr>
            <a:xfrm>
              <a:off x="42093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3" name="Rechteck 110"/>
            <p:cNvSpPr/>
            <p:nvPr/>
          </p:nvSpPr>
          <p:spPr>
            <a:xfrm>
              <a:off x="44891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4" name="Rechteck 111"/>
            <p:cNvSpPr/>
            <p:nvPr/>
          </p:nvSpPr>
          <p:spPr>
            <a:xfrm>
              <a:off x="4754624"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5" name="Rechteck 112"/>
            <p:cNvSpPr/>
            <p:nvPr/>
          </p:nvSpPr>
          <p:spPr>
            <a:xfrm>
              <a:off x="50314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6" name="Rechteck 113"/>
            <p:cNvSpPr/>
            <p:nvPr/>
          </p:nvSpPr>
          <p:spPr>
            <a:xfrm>
              <a:off x="5304802" y="5422642"/>
              <a:ext cx="277281" cy="370080"/>
            </a:xfrm>
            <a:prstGeom prst="rect">
              <a:avLst/>
            </a:prstGeom>
            <a:solidFill>
              <a:srgbClr val="FF0000"/>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7" name="Rechteck 114"/>
            <p:cNvSpPr/>
            <p:nvPr/>
          </p:nvSpPr>
          <p:spPr>
            <a:xfrm>
              <a:off x="5584622"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8" name="Rechteck 115"/>
            <p:cNvSpPr/>
            <p:nvPr/>
          </p:nvSpPr>
          <p:spPr>
            <a:xfrm>
              <a:off x="3986213" y="192375"/>
              <a:ext cx="982464" cy="1295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9" name="Rechteck 116"/>
            <p:cNvSpPr/>
            <p:nvPr/>
          </p:nvSpPr>
          <p:spPr>
            <a:xfrm>
              <a:off x="3986214" y="1174239"/>
              <a:ext cx="995897" cy="103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0" name="Rechteck 117"/>
            <p:cNvSpPr/>
            <p:nvPr/>
          </p:nvSpPr>
          <p:spPr>
            <a:xfrm>
              <a:off x="3944298" y="200025"/>
              <a:ext cx="1095486"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1" name="Rechteck 118"/>
            <p:cNvSpPr/>
            <p:nvPr/>
          </p:nvSpPr>
          <p:spPr>
            <a:xfrm>
              <a:off x="4921838" y="801380"/>
              <a:ext cx="1453683"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2" name="Rechteck 119"/>
            <p:cNvSpPr/>
            <p:nvPr/>
          </p:nvSpPr>
          <p:spPr>
            <a:xfrm>
              <a:off x="2708447" y="780063"/>
              <a:ext cx="1277766"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cxnSp>
          <p:nvCxnSpPr>
            <p:cNvPr id="113" name="Gerade Verbindung 120"/>
            <p:cNvCxnSpPr/>
            <p:nvPr/>
          </p:nvCxnSpPr>
          <p:spPr>
            <a:xfrm>
              <a:off x="3093824" y="2352675"/>
              <a:ext cx="2768079" cy="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114" name="Gerade Verbindung 121"/>
            <p:cNvCxnSpPr/>
            <p:nvPr/>
          </p:nvCxnSpPr>
          <p:spPr>
            <a:xfrm>
              <a:off x="3112874" y="2076450"/>
              <a:ext cx="2768079"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15" name="Gerade Verbindung 122"/>
            <p:cNvCxnSpPr/>
            <p:nvPr/>
          </p:nvCxnSpPr>
          <p:spPr>
            <a:xfrm>
              <a:off x="3102557" y="5334000"/>
              <a:ext cx="2768079" cy="0"/>
            </a:xfrm>
            <a:prstGeom prst="line">
              <a:avLst/>
            </a:prstGeom>
            <a:ln w="1905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16" name="Gerade Verbindung 123"/>
            <p:cNvCxnSpPr/>
            <p:nvPr/>
          </p:nvCxnSpPr>
          <p:spPr>
            <a:xfrm flipV="1">
              <a:off x="3986213" y="555801"/>
              <a:ext cx="1" cy="9065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7" name="Gerade Verbindung 124"/>
            <p:cNvCxnSpPr/>
            <p:nvPr/>
          </p:nvCxnSpPr>
          <p:spPr>
            <a:xfrm flipV="1">
              <a:off x="4986875" y="506580"/>
              <a:ext cx="0" cy="9527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8" name="Pfeil nach unten 125"/>
            <p:cNvSpPr/>
            <p:nvPr/>
          </p:nvSpPr>
          <p:spPr>
            <a:xfrm>
              <a:off x="3377568" y="2495550"/>
              <a:ext cx="157769" cy="2655197"/>
            </a:xfrm>
            <a:prstGeom prst="down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9" name="Textfeld 126"/>
            <p:cNvSpPr txBox="1"/>
            <p:nvPr/>
          </p:nvSpPr>
          <p:spPr>
            <a:xfrm>
              <a:off x="3461242" y="2384941"/>
              <a:ext cx="262441" cy="284517"/>
            </a:xfrm>
            <a:prstGeom prst="rect">
              <a:avLst/>
            </a:prstGeom>
            <a:noFill/>
          </p:spPr>
          <p:txBody>
            <a:bodyPr wrap="square" rtlCol="0">
              <a:spAutoFit/>
            </a:bodyPr>
            <a:lstStyle/>
            <a:p>
              <a:r>
                <a:rPr lang="de-DE" dirty="0" smtClean="0">
                  <a:solidFill>
                    <a:srgbClr val="FFFF00"/>
                  </a:solidFill>
                  <a:latin typeface="Segoe UI" pitchFamily="34" charset="0"/>
                  <a:cs typeface="Segoe UI" pitchFamily="34" charset="0"/>
                </a:rPr>
                <a:t>E</a:t>
              </a:r>
              <a:endParaRPr lang="de-DE" dirty="0">
                <a:solidFill>
                  <a:srgbClr val="FFFF00"/>
                </a:solidFill>
                <a:latin typeface="Segoe UI" pitchFamily="34" charset="0"/>
                <a:cs typeface="Segoe UI" pitchFamily="34" charset="0"/>
              </a:endParaRPr>
            </a:p>
          </p:txBody>
        </p:sp>
        <p:sp>
          <p:nvSpPr>
            <p:cNvPr id="120" name="Pfeil nach unten 127"/>
            <p:cNvSpPr/>
            <p:nvPr/>
          </p:nvSpPr>
          <p:spPr>
            <a:xfrm>
              <a:off x="3396697" y="2076450"/>
              <a:ext cx="138640" cy="277773"/>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7" name="Content Placeholder 6"/>
          <p:cNvSpPr>
            <a:spLocks noGrp="1"/>
          </p:cNvSpPr>
          <p:nvPr>
            <p:ph idx="1"/>
          </p:nvPr>
        </p:nvSpPr>
        <p:spPr>
          <a:xfrm>
            <a:off x="457200" y="1600201"/>
            <a:ext cx="8229600" cy="784578"/>
          </a:xfrm>
        </p:spPr>
        <p:txBody>
          <a:bodyPr>
            <a:normAutofit/>
          </a:bodyPr>
          <a:lstStyle/>
          <a:p>
            <a:pPr marL="0" lvl="1" indent="0">
              <a:buNone/>
            </a:pPr>
            <a:r>
              <a:rPr lang="en-US" b="1" dirty="0" smtClean="0"/>
              <a:t>Scintillation light from xenon excitation seen by PMTs almost immediately</a:t>
            </a:r>
            <a:endParaRPr lang="en-US" b="1" dirty="0"/>
          </a:p>
          <a:p>
            <a:pPr marL="0" indent="0">
              <a:buNone/>
            </a:pPr>
            <a:endParaRPr lang="en-US" dirty="0" smtClean="0"/>
          </a:p>
        </p:txBody>
      </p:sp>
      <p:grpSp>
        <p:nvGrpSpPr>
          <p:cNvPr id="11" name="Group 10"/>
          <p:cNvGrpSpPr/>
          <p:nvPr/>
        </p:nvGrpSpPr>
        <p:grpSpPr>
          <a:xfrm>
            <a:off x="875577" y="4824331"/>
            <a:ext cx="395111" cy="375402"/>
            <a:chOff x="4868333" y="4311931"/>
            <a:chExt cx="395111" cy="375402"/>
          </a:xfrm>
        </p:grpSpPr>
        <p:sp>
          <p:nvSpPr>
            <p:cNvPr id="9" name="Oval 8"/>
            <p:cNvSpPr/>
            <p:nvPr/>
          </p:nvSpPr>
          <p:spPr>
            <a:xfrm>
              <a:off x="4868333" y="4311931"/>
              <a:ext cx="366889" cy="366889"/>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4896555" y="4318001"/>
              <a:ext cx="366889" cy="369332"/>
            </a:xfrm>
            <a:prstGeom prst="rect">
              <a:avLst/>
            </a:prstGeom>
            <a:noFill/>
          </p:spPr>
          <p:txBody>
            <a:bodyPr wrap="square" rtlCol="0">
              <a:spAutoFit/>
            </a:bodyPr>
            <a:lstStyle/>
            <a:p>
              <a:r>
                <a:rPr lang="en-US" dirty="0" smtClean="0">
                  <a:solidFill>
                    <a:schemeClr val="bg1"/>
                  </a:solidFill>
                </a:rPr>
                <a:t>?</a:t>
              </a:r>
              <a:endParaRPr lang="en-US" dirty="0">
                <a:solidFill>
                  <a:schemeClr val="bg1"/>
                </a:solidFill>
              </a:endParaRPr>
            </a:p>
          </p:txBody>
        </p:sp>
      </p:grpSp>
      <p:sp>
        <p:nvSpPr>
          <p:cNvPr id="124" name="Textfeld 126"/>
          <p:cNvSpPr txBox="1"/>
          <p:nvPr/>
        </p:nvSpPr>
        <p:spPr>
          <a:xfrm>
            <a:off x="2069795" y="3441008"/>
            <a:ext cx="196361" cy="369332"/>
          </a:xfrm>
          <a:prstGeom prst="rect">
            <a:avLst/>
          </a:prstGeom>
          <a:noFill/>
        </p:spPr>
        <p:txBody>
          <a:bodyPr wrap="square" rtlCol="0">
            <a:spAutoFit/>
          </a:bodyPr>
          <a:lstStyle/>
          <a:p>
            <a:r>
              <a:rPr lang="de-DE" dirty="0" smtClean="0">
                <a:solidFill>
                  <a:srgbClr val="A20000"/>
                </a:solidFill>
                <a:latin typeface="Segoe UI" pitchFamily="34" charset="0"/>
                <a:cs typeface="Segoe UI" pitchFamily="34" charset="0"/>
              </a:rPr>
              <a:t>E</a:t>
            </a:r>
            <a:endParaRPr lang="de-DE" dirty="0">
              <a:solidFill>
                <a:srgbClr val="A20000"/>
              </a:solidFill>
              <a:latin typeface="Segoe UI" pitchFamily="34" charset="0"/>
              <a:cs typeface="Segoe UI" pitchFamily="34" charset="0"/>
            </a:endParaRPr>
          </a:p>
        </p:txBody>
      </p:sp>
      <p:grpSp>
        <p:nvGrpSpPr>
          <p:cNvPr id="125" name="Gruppieren 131"/>
          <p:cNvGrpSpPr/>
          <p:nvPr/>
        </p:nvGrpSpPr>
        <p:grpSpPr>
          <a:xfrm>
            <a:off x="2698524" y="4924482"/>
            <a:ext cx="548928" cy="507611"/>
            <a:chOff x="4403697" y="3427039"/>
            <a:chExt cx="590550" cy="546100"/>
          </a:xfrm>
        </p:grpSpPr>
        <p:sp>
          <p:nvSpPr>
            <p:cNvPr id="126" name="Ellipse 132"/>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7" name="Ellipse 133"/>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8" name="Ellipse 134"/>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9" name="Ellipse 135"/>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0" name="Ellipse 136"/>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1" name="Ellipse 137"/>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2" name="Ellipse 138"/>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3" name="Ellipse 139"/>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latin typeface="Segoe UI" pitchFamily="34" charset="0"/>
                <a:cs typeface="Segoe UI" pitchFamily="34" charset="0"/>
              </a:endParaRPr>
            </a:p>
          </p:txBody>
        </p:sp>
      </p:grpSp>
      <p:cxnSp>
        <p:nvCxnSpPr>
          <p:cNvPr id="134" name="Straight Arrow Connector 133"/>
          <p:cNvCxnSpPr/>
          <p:nvPr/>
        </p:nvCxnSpPr>
        <p:spPr>
          <a:xfrm flipH="1" flipV="1">
            <a:off x="199178" y="4797484"/>
            <a:ext cx="539503" cy="128534"/>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sp>
        <p:nvSpPr>
          <p:cNvPr id="28" name="Oval 27"/>
          <p:cNvSpPr/>
          <p:nvPr/>
        </p:nvSpPr>
        <p:spPr>
          <a:xfrm>
            <a:off x="2635263" y="4726993"/>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5" name="Oval 134"/>
          <p:cNvSpPr/>
          <p:nvPr/>
        </p:nvSpPr>
        <p:spPr>
          <a:xfrm>
            <a:off x="2872329" y="4597173"/>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6" name="Oval 135"/>
          <p:cNvSpPr/>
          <p:nvPr/>
        </p:nvSpPr>
        <p:spPr>
          <a:xfrm>
            <a:off x="3165839" y="4664907"/>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69"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69000" y="4702576"/>
            <a:ext cx="2481053" cy="1787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4938886" y="5240386"/>
            <a:ext cx="987778" cy="707886"/>
          </a:xfrm>
          <a:prstGeom prst="rect">
            <a:avLst/>
          </a:prstGeom>
          <a:noFill/>
        </p:spPr>
        <p:txBody>
          <a:bodyPr wrap="square" rtlCol="0">
            <a:spAutoFit/>
          </a:bodyPr>
          <a:lstStyle/>
          <a:p>
            <a:pPr algn="ctr"/>
            <a:r>
              <a:rPr lang="en-US" sz="4000" dirty="0" smtClean="0">
                <a:solidFill>
                  <a:schemeClr val="tx2"/>
                </a:solidFill>
                <a:latin typeface="Lucida Fax"/>
                <a:cs typeface="Lucida Fax"/>
              </a:rPr>
              <a:t>S1</a:t>
            </a:r>
            <a:endParaRPr lang="en-US" sz="4000" dirty="0">
              <a:solidFill>
                <a:schemeClr val="tx2"/>
              </a:solidFill>
              <a:latin typeface="Lucida Fax"/>
              <a:cs typeface="Lucida Fax"/>
            </a:endParaRPr>
          </a:p>
        </p:txBody>
      </p:sp>
    </p:spTree>
    <p:extLst>
      <p:ext uri="{BB962C8B-B14F-4D97-AF65-F5344CB8AC3E}">
        <p14:creationId xmlns:p14="http://schemas.microsoft.com/office/powerpoint/2010/main" val="1162551222"/>
      </p:ext>
    </p:extLst>
  </p:cSld>
  <p:clrMapOvr>
    <a:masterClrMapping/>
  </p:clrMapOvr>
  <mc:AlternateContent xmlns:mc="http://schemas.openxmlformats.org/markup-compatibility/2006" xmlns:p14="http://schemas.microsoft.com/office/powerpoint/2010/main">
    <mc:Choice Requires="p14">
      <p:transition spd="slow" p14:dur="2000" advTm="7158"/>
    </mc:Choice>
    <mc:Fallback xmlns="">
      <p:transition xmlns:p14="http://schemas.microsoft.com/office/powerpoint/2010/main" spd="slow" advTm="7158"/>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Observables in Dual-Phase LXe Detectors</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7</a:t>
            </a:fld>
            <a:endParaRPr lang="en-US"/>
          </a:p>
        </p:txBody>
      </p:sp>
      <p:grpSp>
        <p:nvGrpSpPr>
          <p:cNvPr id="83" name="Gruppieren 90"/>
          <p:cNvGrpSpPr/>
          <p:nvPr/>
        </p:nvGrpSpPr>
        <p:grpSpPr>
          <a:xfrm>
            <a:off x="1430120" y="2127882"/>
            <a:ext cx="2855488" cy="4511299"/>
            <a:chOff x="2602531" y="192375"/>
            <a:chExt cx="3816424" cy="6029454"/>
          </a:xfrm>
        </p:grpSpPr>
        <p:sp>
          <p:nvSpPr>
            <p:cNvPr id="84" name="Abgerundetes Rechteck 91"/>
            <p:cNvSpPr/>
            <p:nvPr/>
          </p:nvSpPr>
          <p:spPr>
            <a:xfrm>
              <a:off x="2674539" y="955721"/>
              <a:ext cx="3672408" cy="5175050"/>
            </a:xfrm>
            <a:prstGeom prst="roundRect">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5" name="Rechteck 92"/>
            <p:cNvSpPr/>
            <p:nvPr/>
          </p:nvSpPr>
          <p:spPr>
            <a:xfrm>
              <a:off x="3112874" y="1487775"/>
              <a:ext cx="2768079" cy="771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nvGrpSpPr>
            <p:cNvPr id="86" name="Gruppieren 93"/>
            <p:cNvGrpSpPr/>
            <p:nvPr/>
          </p:nvGrpSpPr>
          <p:grpSpPr>
            <a:xfrm>
              <a:off x="2602531" y="677213"/>
              <a:ext cx="3816424" cy="5544616"/>
              <a:chOff x="2602531" y="677213"/>
              <a:chExt cx="3816424" cy="5544616"/>
            </a:xfrm>
          </p:grpSpPr>
          <p:sp>
            <p:nvSpPr>
              <p:cNvPr id="121" name="Abgerundetes Rechteck 128"/>
              <p:cNvSpPr/>
              <p:nvPr/>
            </p:nvSpPr>
            <p:spPr>
              <a:xfrm>
                <a:off x="2602531" y="965245"/>
                <a:ext cx="3816424"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2" name="Abgerundetes Rechteck 129"/>
              <p:cNvSpPr/>
              <p:nvPr/>
            </p:nvSpPr>
            <p:spPr>
              <a:xfrm>
                <a:off x="2674539" y="893237"/>
                <a:ext cx="3672408"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3" name="Rechteck 130"/>
              <p:cNvSpPr/>
              <p:nvPr/>
            </p:nvSpPr>
            <p:spPr>
              <a:xfrm>
                <a:off x="2746547" y="677213"/>
                <a:ext cx="3456384" cy="50405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87" name="Rechteck 94"/>
            <p:cNvSpPr/>
            <p:nvPr/>
          </p:nvSpPr>
          <p:spPr>
            <a:xfrm>
              <a:off x="3093824" y="1441257"/>
              <a:ext cx="2796435" cy="4351465"/>
            </a:xfrm>
            <a:prstGeom prst="rect">
              <a:avLst/>
            </a:prstGeom>
            <a:noFill/>
            <a:ln w="571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8" name="Rechteck 95"/>
            <p:cNvSpPr/>
            <p:nvPr/>
          </p:nvSpPr>
          <p:spPr>
            <a:xfrm>
              <a:off x="31194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9" name="Rechteck 96"/>
            <p:cNvSpPr/>
            <p:nvPr/>
          </p:nvSpPr>
          <p:spPr>
            <a:xfrm>
              <a:off x="3396697"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0" name="Rechteck 97"/>
            <p:cNvSpPr/>
            <p:nvPr/>
          </p:nvSpPr>
          <p:spPr>
            <a:xfrm>
              <a:off x="3659138"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1" name="Rechteck 98"/>
            <p:cNvSpPr/>
            <p:nvPr/>
          </p:nvSpPr>
          <p:spPr>
            <a:xfrm>
              <a:off x="3935950"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2" name="Rechteck 99"/>
            <p:cNvSpPr/>
            <p:nvPr/>
          </p:nvSpPr>
          <p:spPr>
            <a:xfrm>
              <a:off x="42093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3" name="Rechteck 100"/>
            <p:cNvSpPr/>
            <p:nvPr/>
          </p:nvSpPr>
          <p:spPr>
            <a:xfrm>
              <a:off x="448913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bg1">
                    <a:lumMod val="50000"/>
                  </a:schemeClr>
                </a:solidFill>
                <a:latin typeface="Segoe UI" pitchFamily="34" charset="0"/>
                <a:cs typeface="Segoe UI" pitchFamily="34" charset="0"/>
              </a:endParaRPr>
            </a:p>
          </p:txBody>
        </p:sp>
        <p:sp>
          <p:nvSpPr>
            <p:cNvPr id="94" name="Rechteck 101"/>
            <p:cNvSpPr/>
            <p:nvPr/>
          </p:nvSpPr>
          <p:spPr>
            <a:xfrm>
              <a:off x="4754624" y="1619953"/>
              <a:ext cx="277281" cy="367699"/>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5" name="Rechteck 102"/>
            <p:cNvSpPr/>
            <p:nvPr/>
          </p:nvSpPr>
          <p:spPr>
            <a:xfrm>
              <a:off x="5031436" y="1618759"/>
              <a:ext cx="277281" cy="368893"/>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6" name="Rechteck 103"/>
            <p:cNvSpPr/>
            <p:nvPr/>
          </p:nvSpPr>
          <p:spPr>
            <a:xfrm>
              <a:off x="530480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7" name="Rechteck 104"/>
            <p:cNvSpPr/>
            <p:nvPr/>
          </p:nvSpPr>
          <p:spPr>
            <a:xfrm>
              <a:off x="558462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8" name="Rechteck 105"/>
            <p:cNvSpPr/>
            <p:nvPr/>
          </p:nvSpPr>
          <p:spPr>
            <a:xfrm>
              <a:off x="31194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9" name="Rechteck 106"/>
            <p:cNvSpPr/>
            <p:nvPr/>
          </p:nvSpPr>
          <p:spPr>
            <a:xfrm>
              <a:off x="3396697"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0" name="Rechteck 107"/>
            <p:cNvSpPr/>
            <p:nvPr/>
          </p:nvSpPr>
          <p:spPr>
            <a:xfrm>
              <a:off x="3659138"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1" name="Rechteck 108"/>
            <p:cNvSpPr/>
            <p:nvPr/>
          </p:nvSpPr>
          <p:spPr>
            <a:xfrm>
              <a:off x="3935950" y="5422642"/>
              <a:ext cx="277281" cy="370080"/>
            </a:xfrm>
            <a:prstGeom prst="rect">
              <a:avLst/>
            </a:prstGeom>
            <a:solidFill>
              <a:srgbClr val="BFBFBF"/>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2" name="Rechteck 109"/>
            <p:cNvSpPr/>
            <p:nvPr/>
          </p:nvSpPr>
          <p:spPr>
            <a:xfrm>
              <a:off x="42093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3" name="Rechteck 110"/>
            <p:cNvSpPr/>
            <p:nvPr/>
          </p:nvSpPr>
          <p:spPr>
            <a:xfrm>
              <a:off x="44891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4" name="Rechteck 111"/>
            <p:cNvSpPr/>
            <p:nvPr/>
          </p:nvSpPr>
          <p:spPr>
            <a:xfrm>
              <a:off x="4754624"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5" name="Rechteck 112"/>
            <p:cNvSpPr/>
            <p:nvPr/>
          </p:nvSpPr>
          <p:spPr>
            <a:xfrm>
              <a:off x="50314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6" name="Rechteck 113"/>
            <p:cNvSpPr/>
            <p:nvPr/>
          </p:nvSpPr>
          <p:spPr>
            <a:xfrm>
              <a:off x="5304802" y="5422642"/>
              <a:ext cx="277281" cy="370080"/>
            </a:xfrm>
            <a:prstGeom prst="rect">
              <a:avLst/>
            </a:prstGeom>
            <a:solidFill>
              <a:srgbClr val="BFBFBF"/>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7" name="Rechteck 114"/>
            <p:cNvSpPr/>
            <p:nvPr/>
          </p:nvSpPr>
          <p:spPr>
            <a:xfrm>
              <a:off x="5584622"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8" name="Rechteck 115"/>
            <p:cNvSpPr/>
            <p:nvPr/>
          </p:nvSpPr>
          <p:spPr>
            <a:xfrm>
              <a:off x="3986213" y="192375"/>
              <a:ext cx="982464" cy="1295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9" name="Rechteck 116"/>
            <p:cNvSpPr/>
            <p:nvPr/>
          </p:nvSpPr>
          <p:spPr>
            <a:xfrm>
              <a:off x="3986214" y="1174239"/>
              <a:ext cx="995897" cy="103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0" name="Rechteck 117"/>
            <p:cNvSpPr/>
            <p:nvPr/>
          </p:nvSpPr>
          <p:spPr>
            <a:xfrm>
              <a:off x="3944298" y="200025"/>
              <a:ext cx="1095486"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1" name="Rechteck 118"/>
            <p:cNvSpPr/>
            <p:nvPr/>
          </p:nvSpPr>
          <p:spPr>
            <a:xfrm>
              <a:off x="4921838" y="801380"/>
              <a:ext cx="1453683"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2" name="Rechteck 119"/>
            <p:cNvSpPr/>
            <p:nvPr/>
          </p:nvSpPr>
          <p:spPr>
            <a:xfrm>
              <a:off x="2708447" y="780063"/>
              <a:ext cx="1277766"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cxnSp>
          <p:nvCxnSpPr>
            <p:cNvPr id="113" name="Gerade Verbindung 120"/>
            <p:cNvCxnSpPr/>
            <p:nvPr/>
          </p:nvCxnSpPr>
          <p:spPr>
            <a:xfrm>
              <a:off x="3093824" y="2352675"/>
              <a:ext cx="2768079" cy="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114" name="Gerade Verbindung 121"/>
            <p:cNvCxnSpPr/>
            <p:nvPr/>
          </p:nvCxnSpPr>
          <p:spPr>
            <a:xfrm>
              <a:off x="3112874" y="2076450"/>
              <a:ext cx="2768079"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15" name="Gerade Verbindung 122"/>
            <p:cNvCxnSpPr/>
            <p:nvPr/>
          </p:nvCxnSpPr>
          <p:spPr>
            <a:xfrm>
              <a:off x="3102557" y="5334000"/>
              <a:ext cx="2768079" cy="0"/>
            </a:xfrm>
            <a:prstGeom prst="line">
              <a:avLst/>
            </a:prstGeom>
            <a:ln w="1905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16" name="Gerade Verbindung 123"/>
            <p:cNvCxnSpPr/>
            <p:nvPr/>
          </p:nvCxnSpPr>
          <p:spPr>
            <a:xfrm flipV="1">
              <a:off x="3986213" y="555801"/>
              <a:ext cx="1" cy="9065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7" name="Gerade Verbindung 124"/>
            <p:cNvCxnSpPr/>
            <p:nvPr/>
          </p:nvCxnSpPr>
          <p:spPr>
            <a:xfrm flipV="1">
              <a:off x="4986875" y="506580"/>
              <a:ext cx="0" cy="9527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8" name="Pfeil nach unten 125"/>
            <p:cNvSpPr/>
            <p:nvPr/>
          </p:nvSpPr>
          <p:spPr>
            <a:xfrm>
              <a:off x="3377568" y="2495550"/>
              <a:ext cx="157769" cy="2655197"/>
            </a:xfrm>
            <a:prstGeom prst="down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9" name="Textfeld 126"/>
            <p:cNvSpPr txBox="1"/>
            <p:nvPr/>
          </p:nvSpPr>
          <p:spPr>
            <a:xfrm>
              <a:off x="3461242" y="2384941"/>
              <a:ext cx="262441" cy="284517"/>
            </a:xfrm>
            <a:prstGeom prst="rect">
              <a:avLst/>
            </a:prstGeom>
            <a:noFill/>
          </p:spPr>
          <p:txBody>
            <a:bodyPr wrap="square" rtlCol="0">
              <a:spAutoFit/>
            </a:bodyPr>
            <a:lstStyle/>
            <a:p>
              <a:r>
                <a:rPr lang="de-DE" dirty="0" smtClean="0">
                  <a:solidFill>
                    <a:srgbClr val="FFFF00"/>
                  </a:solidFill>
                  <a:latin typeface="Segoe UI" pitchFamily="34" charset="0"/>
                  <a:cs typeface="Segoe UI" pitchFamily="34" charset="0"/>
                </a:rPr>
                <a:t>E</a:t>
              </a:r>
              <a:endParaRPr lang="de-DE" dirty="0">
                <a:solidFill>
                  <a:srgbClr val="FFFF00"/>
                </a:solidFill>
                <a:latin typeface="Segoe UI" pitchFamily="34" charset="0"/>
                <a:cs typeface="Segoe UI" pitchFamily="34" charset="0"/>
              </a:endParaRPr>
            </a:p>
          </p:txBody>
        </p:sp>
        <p:sp>
          <p:nvSpPr>
            <p:cNvPr id="120" name="Pfeil nach unten 127"/>
            <p:cNvSpPr/>
            <p:nvPr/>
          </p:nvSpPr>
          <p:spPr>
            <a:xfrm>
              <a:off x="3396697" y="2076450"/>
              <a:ext cx="138640" cy="277773"/>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7" name="Content Placeholder 6"/>
          <p:cNvSpPr>
            <a:spLocks noGrp="1"/>
          </p:cNvSpPr>
          <p:nvPr>
            <p:ph idx="1"/>
          </p:nvPr>
        </p:nvSpPr>
        <p:spPr>
          <a:xfrm>
            <a:off x="457200" y="1600201"/>
            <a:ext cx="8229600" cy="784578"/>
          </a:xfrm>
        </p:spPr>
        <p:txBody>
          <a:bodyPr>
            <a:normAutofit/>
          </a:bodyPr>
          <a:lstStyle/>
          <a:p>
            <a:pPr marL="0" lvl="1" indent="0">
              <a:buNone/>
            </a:pPr>
            <a:r>
              <a:rPr lang="en-US" b="1" dirty="0" smtClean="0"/>
              <a:t>After a time on the order of microseconds, electrons that remain free reach liquid gas interface</a:t>
            </a:r>
            <a:endParaRPr lang="en-US" b="1" dirty="0"/>
          </a:p>
          <a:p>
            <a:pPr marL="0" indent="0">
              <a:buNone/>
            </a:pPr>
            <a:endParaRPr lang="en-US" dirty="0" smtClean="0"/>
          </a:p>
        </p:txBody>
      </p:sp>
      <p:sp>
        <p:nvSpPr>
          <p:cNvPr id="124" name="Textfeld 126"/>
          <p:cNvSpPr txBox="1"/>
          <p:nvPr/>
        </p:nvSpPr>
        <p:spPr>
          <a:xfrm>
            <a:off x="2069795" y="3441008"/>
            <a:ext cx="196361" cy="369332"/>
          </a:xfrm>
          <a:prstGeom prst="rect">
            <a:avLst/>
          </a:prstGeom>
          <a:noFill/>
        </p:spPr>
        <p:txBody>
          <a:bodyPr wrap="square" rtlCol="0">
            <a:spAutoFit/>
          </a:bodyPr>
          <a:lstStyle/>
          <a:p>
            <a:r>
              <a:rPr lang="de-DE" dirty="0" smtClean="0">
                <a:solidFill>
                  <a:srgbClr val="A20000"/>
                </a:solidFill>
                <a:latin typeface="Segoe UI" pitchFamily="34" charset="0"/>
                <a:cs typeface="Segoe UI" pitchFamily="34" charset="0"/>
              </a:rPr>
              <a:t>E</a:t>
            </a:r>
            <a:endParaRPr lang="de-DE" dirty="0">
              <a:solidFill>
                <a:srgbClr val="A20000"/>
              </a:solidFill>
              <a:latin typeface="Segoe UI" pitchFamily="34" charset="0"/>
              <a:cs typeface="Segoe UI" pitchFamily="34" charset="0"/>
            </a:endParaRPr>
          </a:p>
        </p:txBody>
      </p:sp>
      <p:grpSp>
        <p:nvGrpSpPr>
          <p:cNvPr id="125" name="Gruppieren 131"/>
          <p:cNvGrpSpPr/>
          <p:nvPr/>
        </p:nvGrpSpPr>
        <p:grpSpPr>
          <a:xfrm>
            <a:off x="2698524" y="4924482"/>
            <a:ext cx="548928" cy="507611"/>
            <a:chOff x="4403697" y="3427039"/>
            <a:chExt cx="590550" cy="546100"/>
          </a:xfrm>
        </p:grpSpPr>
        <p:sp>
          <p:nvSpPr>
            <p:cNvPr id="126" name="Ellipse 132"/>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7" name="Ellipse 133"/>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8" name="Ellipse 134"/>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9" name="Ellipse 135"/>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0" name="Ellipse 136"/>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1" name="Ellipse 137"/>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2" name="Ellipse 138"/>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3" name="Ellipse 139"/>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latin typeface="Segoe UI" pitchFamily="34" charset="0"/>
                <a:cs typeface="Segoe UI" pitchFamily="34" charset="0"/>
              </a:endParaRPr>
            </a:p>
          </p:txBody>
        </p:sp>
      </p:grpSp>
      <p:sp>
        <p:nvSpPr>
          <p:cNvPr id="28" name="Oval 27"/>
          <p:cNvSpPr/>
          <p:nvPr/>
        </p:nvSpPr>
        <p:spPr>
          <a:xfrm>
            <a:off x="2635263" y="3809778"/>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5" name="Oval 134"/>
          <p:cNvSpPr/>
          <p:nvPr/>
        </p:nvSpPr>
        <p:spPr>
          <a:xfrm>
            <a:off x="2872329" y="3679958"/>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6" name="Oval 135"/>
          <p:cNvSpPr/>
          <p:nvPr/>
        </p:nvSpPr>
        <p:spPr>
          <a:xfrm>
            <a:off x="3165839" y="3747692"/>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Arrow Connector 11"/>
          <p:cNvCxnSpPr/>
          <p:nvPr/>
        </p:nvCxnSpPr>
        <p:spPr>
          <a:xfrm>
            <a:off x="3659452" y="3809778"/>
            <a:ext cx="0" cy="1136490"/>
          </a:xfrm>
          <a:prstGeom prst="straightConnector1">
            <a:avLst/>
          </a:prstGeom>
          <a:ln w="39116">
            <a:solidFill>
              <a:schemeClr val="tx2"/>
            </a:solidFill>
            <a:headEnd type="arrow"/>
            <a:tailEnd type="arrow"/>
          </a:ln>
        </p:spPr>
        <p:style>
          <a:lnRef idx="2">
            <a:schemeClr val="accent1"/>
          </a:lnRef>
          <a:fillRef idx="0">
            <a:schemeClr val="accent1"/>
          </a:fillRef>
          <a:effectRef idx="1">
            <a:schemeClr val="accent1"/>
          </a:effectRef>
          <a:fontRef idx="minor">
            <a:schemeClr val="tx1"/>
          </a:fontRef>
        </p:style>
      </p:cxnSp>
      <p:sp>
        <p:nvSpPr>
          <p:cNvPr id="74" name="TextBox 73"/>
          <p:cNvSpPr txBox="1"/>
          <p:nvPr/>
        </p:nvSpPr>
        <p:spPr>
          <a:xfrm>
            <a:off x="4723451" y="3627318"/>
            <a:ext cx="2247437" cy="707886"/>
          </a:xfrm>
          <a:prstGeom prst="rect">
            <a:avLst/>
          </a:prstGeom>
          <a:noFill/>
        </p:spPr>
        <p:txBody>
          <a:bodyPr wrap="square" rtlCol="0">
            <a:spAutoFit/>
          </a:bodyPr>
          <a:lstStyle/>
          <a:p>
            <a:pPr algn="ctr"/>
            <a:r>
              <a:rPr lang="en-US" sz="4000" dirty="0" err="1" smtClean="0">
                <a:solidFill>
                  <a:schemeClr val="tx2"/>
                </a:solidFill>
                <a:latin typeface="Lucida Fax"/>
                <a:cs typeface="Lucida Fax"/>
              </a:rPr>
              <a:t>dt</a:t>
            </a:r>
            <a:r>
              <a:rPr lang="en-US" sz="4000" dirty="0" smtClean="0">
                <a:solidFill>
                  <a:schemeClr val="tx2"/>
                </a:solidFill>
                <a:latin typeface="Lucida Fax"/>
                <a:cs typeface="Lucida Fax"/>
              </a:rPr>
              <a:t> ~ </a:t>
            </a:r>
            <a:r>
              <a:rPr lang="en-US" sz="4000" dirty="0" err="1" smtClean="0">
                <a:solidFill>
                  <a:schemeClr val="tx2"/>
                </a:solidFill>
                <a:latin typeface="Lucida Grande"/>
                <a:ea typeface="Lucida Grande"/>
                <a:cs typeface="Lucida Grande"/>
              </a:rPr>
              <a:t>μ</a:t>
            </a:r>
            <a:r>
              <a:rPr lang="en-US" sz="4000" dirty="0" err="1" smtClean="0">
                <a:solidFill>
                  <a:schemeClr val="tx2"/>
                </a:solidFill>
                <a:latin typeface="Lucida Fax"/>
                <a:cs typeface="Lucida Fax"/>
              </a:rPr>
              <a:t>s</a:t>
            </a:r>
            <a:r>
              <a:rPr lang="en-US" sz="4000" dirty="0" smtClean="0">
                <a:solidFill>
                  <a:schemeClr val="tx2"/>
                </a:solidFill>
                <a:latin typeface="Lucida Fax"/>
                <a:cs typeface="Lucida Fax"/>
              </a:rPr>
              <a:t> </a:t>
            </a:r>
            <a:endParaRPr lang="en-US" sz="4000" dirty="0">
              <a:solidFill>
                <a:schemeClr val="tx2"/>
              </a:solidFill>
              <a:latin typeface="Lucida Fax"/>
              <a:cs typeface="Lucida Fax"/>
            </a:endParaRPr>
          </a:p>
        </p:txBody>
      </p:sp>
      <p:cxnSp>
        <p:nvCxnSpPr>
          <p:cNvPr id="75" name="Straight Arrow Connector 74"/>
          <p:cNvCxnSpPr/>
          <p:nvPr/>
        </p:nvCxnSpPr>
        <p:spPr>
          <a:xfrm flipH="1">
            <a:off x="3689574" y="4131867"/>
            <a:ext cx="1062099" cy="313133"/>
          </a:xfrm>
          <a:prstGeom prst="straightConnector1">
            <a:avLst/>
          </a:prstGeom>
          <a:ln w="39116">
            <a:solidFill>
              <a:schemeClr val="tx2">
                <a:lumMod val="75000"/>
              </a:schemeClr>
            </a:solidFill>
            <a:prstDash val="sysDash"/>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75794348"/>
      </p:ext>
    </p:extLst>
  </p:cSld>
  <p:clrMapOvr>
    <a:masterClrMapping/>
  </p:clrMapOvr>
  <mc:AlternateContent xmlns:mc="http://schemas.openxmlformats.org/markup-compatibility/2006" xmlns:p14="http://schemas.microsoft.com/office/powerpoint/2010/main">
    <mc:Choice Requires="p14">
      <p:transition spd="slow" p14:dur="2000" advTm="5753"/>
    </mc:Choice>
    <mc:Fallback xmlns="">
      <p:transition xmlns:p14="http://schemas.microsoft.com/office/powerpoint/2010/main" spd="slow" advTm="5753"/>
    </mc:Fallback>
  </mc:AlternateContent>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a:t>Observables in Dual-Phase LXe Detectors</a:t>
            </a:r>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8</a:t>
            </a:fld>
            <a:endParaRPr lang="en-US"/>
          </a:p>
        </p:txBody>
      </p:sp>
      <p:grpSp>
        <p:nvGrpSpPr>
          <p:cNvPr id="83" name="Gruppieren 90"/>
          <p:cNvGrpSpPr/>
          <p:nvPr/>
        </p:nvGrpSpPr>
        <p:grpSpPr>
          <a:xfrm>
            <a:off x="1430120" y="2127882"/>
            <a:ext cx="2855488" cy="4511299"/>
            <a:chOff x="2602531" y="192375"/>
            <a:chExt cx="3816424" cy="6029454"/>
          </a:xfrm>
        </p:grpSpPr>
        <p:sp>
          <p:nvSpPr>
            <p:cNvPr id="84" name="Abgerundetes Rechteck 91"/>
            <p:cNvSpPr/>
            <p:nvPr/>
          </p:nvSpPr>
          <p:spPr>
            <a:xfrm>
              <a:off x="2674539" y="955721"/>
              <a:ext cx="3672408" cy="5175050"/>
            </a:xfrm>
            <a:prstGeom prst="roundRect">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5" name="Rechteck 92"/>
            <p:cNvSpPr/>
            <p:nvPr/>
          </p:nvSpPr>
          <p:spPr>
            <a:xfrm>
              <a:off x="3112874" y="1487775"/>
              <a:ext cx="2768079" cy="771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nvGrpSpPr>
            <p:cNvPr id="86" name="Gruppieren 93"/>
            <p:cNvGrpSpPr/>
            <p:nvPr/>
          </p:nvGrpSpPr>
          <p:grpSpPr>
            <a:xfrm>
              <a:off x="2602531" y="677213"/>
              <a:ext cx="3816424" cy="5544616"/>
              <a:chOff x="2602531" y="677213"/>
              <a:chExt cx="3816424" cy="5544616"/>
            </a:xfrm>
          </p:grpSpPr>
          <p:sp>
            <p:nvSpPr>
              <p:cNvPr id="121" name="Abgerundetes Rechteck 128"/>
              <p:cNvSpPr/>
              <p:nvPr/>
            </p:nvSpPr>
            <p:spPr>
              <a:xfrm>
                <a:off x="2602531" y="965245"/>
                <a:ext cx="3816424"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2" name="Abgerundetes Rechteck 129"/>
              <p:cNvSpPr/>
              <p:nvPr/>
            </p:nvSpPr>
            <p:spPr>
              <a:xfrm>
                <a:off x="2674539" y="893237"/>
                <a:ext cx="3672408"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3" name="Rechteck 130"/>
              <p:cNvSpPr/>
              <p:nvPr/>
            </p:nvSpPr>
            <p:spPr>
              <a:xfrm>
                <a:off x="2746547" y="677213"/>
                <a:ext cx="3456384" cy="50405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87" name="Rechteck 94"/>
            <p:cNvSpPr/>
            <p:nvPr/>
          </p:nvSpPr>
          <p:spPr>
            <a:xfrm>
              <a:off x="3093824" y="1441257"/>
              <a:ext cx="2796435" cy="4351465"/>
            </a:xfrm>
            <a:prstGeom prst="rect">
              <a:avLst/>
            </a:prstGeom>
            <a:noFill/>
            <a:ln w="571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8" name="Rechteck 95"/>
            <p:cNvSpPr/>
            <p:nvPr/>
          </p:nvSpPr>
          <p:spPr>
            <a:xfrm>
              <a:off x="31194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9" name="Rechteck 96"/>
            <p:cNvSpPr/>
            <p:nvPr/>
          </p:nvSpPr>
          <p:spPr>
            <a:xfrm>
              <a:off x="3396697"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0" name="Rechteck 97"/>
            <p:cNvSpPr/>
            <p:nvPr/>
          </p:nvSpPr>
          <p:spPr>
            <a:xfrm>
              <a:off x="3659138"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1" name="Rechteck 98"/>
            <p:cNvSpPr/>
            <p:nvPr/>
          </p:nvSpPr>
          <p:spPr>
            <a:xfrm>
              <a:off x="3935950" y="1618760"/>
              <a:ext cx="277281" cy="370080"/>
            </a:xfrm>
            <a:prstGeom prst="rect">
              <a:avLst/>
            </a:prstGeom>
            <a:solidFill>
              <a:srgbClr val="FF0000"/>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2" name="Rechteck 99"/>
            <p:cNvSpPr/>
            <p:nvPr/>
          </p:nvSpPr>
          <p:spPr>
            <a:xfrm>
              <a:off x="4209316" y="1618760"/>
              <a:ext cx="277281" cy="370080"/>
            </a:xfrm>
            <a:prstGeom prst="rect">
              <a:avLst/>
            </a:prstGeom>
            <a:solidFill>
              <a:srgbClr val="FF0000"/>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3" name="Rechteck 100"/>
            <p:cNvSpPr/>
            <p:nvPr/>
          </p:nvSpPr>
          <p:spPr>
            <a:xfrm>
              <a:off x="4489136" y="1618760"/>
              <a:ext cx="277281" cy="370080"/>
            </a:xfrm>
            <a:prstGeom prst="rect">
              <a:avLst/>
            </a:prstGeom>
            <a:solidFill>
              <a:srgbClr val="FF0000"/>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solidFill>
                  <a:schemeClr val="bg1">
                    <a:lumMod val="50000"/>
                  </a:schemeClr>
                </a:solidFill>
                <a:latin typeface="Segoe UI" pitchFamily="34" charset="0"/>
                <a:cs typeface="Segoe UI" pitchFamily="34" charset="0"/>
              </a:endParaRPr>
            </a:p>
          </p:txBody>
        </p:sp>
        <p:sp>
          <p:nvSpPr>
            <p:cNvPr id="94" name="Rechteck 101"/>
            <p:cNvSpPr/>
            <p:nvPr/>
          </p:nvSpPr>
          <p:spPr>
            <a:xfrm>
              <a:off x="4754624" y="1619953"/>
              <a:ext cx="277281" cy="367699"/>
            </a:xfrm>
            <a:prstGeom prst="rect">
              <a:avLst/>
            </a:prstGeom>
            <a:solidFill>
              <a:srgbClr val="FF0000"/>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5" name="Rechteck 102"/>
            <p:cNvSpPr/>
            <p:nvPr/>
          </p:nvSpPr>
          <p:spPr>
            <a:xfrm>
              <a:off x="5031436" y="1618759"/>
              <a:ext cx="277281" cy="368893"/>
            </a:xfrm>
            <a:prstGeom prst="rect">
              <a:avLst/>
            </a:prstGeom>
            <a:solidFill>
              <a:srgbClr val="FF0000"/>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6" name="Rechteck 103"/>
            <p:cNvSpPr/>
            <p:nvPr/>
          </p:nvSpPr>
          <p:spPr>
            <a:xfrm>
              <a:off x="530480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7" name="Rechteck 104"/>
            <p:cNvSpPr/>
            <p:nvPr/>
          </p:nvSpPr>
          <p:spPr>
            <a:xfrm>
              <a:off x="558462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8" name="Rechteck 105"/>
            <p:cNvSpPr/>
            <p:nvPr/>
          </p:nvSpPr>
          <p:spPr>
            <a:xfrm>
              <a:off x="31194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9" name="Rechteck 106"/>
            <p:cNvSpPr/>
            <p:nvPr/>
          </p:nvSpPr>
          <p:spPr>
            <a:xfrm>
              <a:off x="3396697"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0" name="Rechteck 107"/>
            <p:cNvSpPr/>
            <p:nvPr/>
          </p:nvSpPr>
          <p:spPr>
            <a:xfrm>
              <a:off x="3659138"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1" name="Rechteck 108"/>
            <p:cNvSpPr/>
            <p:nvPr/>
          </p:nvSpPr>
          <p:spPr>
            <a:xfrm>
              <a:off x="3935950" y="5422642"/>
              <a:ext cx="277281" cy="370080"/>
            </a:xfrm>
            <a:prstGeom prst="rect">
              <a:avLst/>
            </a:prstGeom>
            <a:solidFill>
              <a:srgbClr val="BFBFBF"/>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2" name="Rechteck 109"/>
            <p:cNvSpPr/>
            <p:nvPr/>
          </p:nvSpPr>
          <p:spPr>
            <a:xfrm>
              <a:off x="42093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3" name="Rechteck 110"/>
            <p:cNvSpPr/>
            <p:nvPr/>
          </p:nvSpPr>
          <p:spPr>
            <a:xfrm>
              <a:off x="44891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4" name="Rechteck 111"/>
            <p:cNvSpPr/>
            <p:nvPr/>
          </p:nvSpPr>
          <p:spPr>
            <a:xfrm>
              <a:off x="4754624"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5" name="Rechteck 112"/>
            <p:cNvSpPr/>
            <p:nvPr/>
          </p:nvSpPr>
          <p:spPr>
            <a:xfrm>
              <a:off x="50314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6" name="Rechteck 113"/>
            <p:cNvSpPr/>
            <p:nvPr/>
          </p:nvSpPr>
          <p:spPr>
            <a:xfrm>
              <a:off x="5304802" y="5422642"/>
              <a:ext cx="277281" cy="370080"/>
            </a:xfrm>
            <a:prstGeom prst="rect">
              <a:avLst/>
            </a:prstGeom>
            <a:solidFill>
              <a:srgbClr val="BFBFBF"/>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7" name="Rechteck 114"/>
            <p:cNvSpPr/>
            <p:nvPr/>
          </p:nvSpPr>
          <p:spPr>
            <a:xfrm>
              <a:off x="5584622"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8" name="Rechteck 115"/>
            <p:cNvSpPr/>
            <p:nvPr/>
          </p:nvSpPr>
          <p:spPr>
            <a:xfrm>
              <a:off x="3986213" y="192375"/>
              <a:ext cx="982464" cy="1295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9" name="Rechteck 116"/>
            <p:cNvSpPr/>
            <p:nvPr/>
          </p:nvSpPr>
          <p:spPr>
            <a:xfrm>
              <a:off x="3986214" y="1174239"/>
              <a:ext cx="995897" cy="103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0" name="Rechteck 117"/>
            <p:cNvSpPr/>
            <p:nvPr/>
          </p:nvSpPr>
          <p:spPr>
            <a:xfrm>
              <a:off x="3944298" y="200025"/>
              <a:ext cx="1095486"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1" name="Rechteck 118"/>
            <p:cNvSpPr/>
            <p:nvPr/>
          </p:nvSpPr>
          <p:spPr>
            <a:xfrm>
              <a:off x="4921838" y="801380"/>
              <a:ext cx="1453683"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2" name="Rechteck 119"/>
            <p:cNvSpPr/>
            <p:nvPr/>
          </p:nvSpPr>
          <p:spPr>
            <a:xfrm>
              <a:off x="2708447" y="780063"/>
              <a:ext cx="1277766"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cxnSp>
          <p:nvCxnSpPr>
            <p:cNvPr id="113" name="Gerade Verbindung 120"/>
            <p:cNvCxnSpPr/>
            <p:nvPr/>
          </p:nvCxnSpPr>
          <p:spPr>
            <a:xfrm>
              <a:off x="3093824" y="2352675"/>
              <a:ext cx="2768079" cy="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114" name="Gerade Verbindung 121"/>
            <p:cNvCxnSpPr/>
            <p:nvPr/>
          </p:nvCxnSpPr>
          <p:spPr>
            <a:xfrm>
              <a:off x="3112874" y="2076450"/>
              <a:ext cx="2768079"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15" name="Gerade Verbindung 122"/>
            <p:cNvCxnSpPr/>
            <p:nvPr/>
          </p:nvCxnSpPr>
          <p:spPr>
            <a:xfrm>
              <a:off x="3102557" y="5334000"/>
              <a:ext cx="2768079" cy="0"/>
            </a:xfrm>
            <a:prstGeom prst="line">
              <a:avLst/>
            </a:prstGeom>
            <a:ln w="1905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16" name="Gerade Verbindung 123"/>
            <p:cNvCxnSpPr/>
            <p:nvPr/>
          </p:nvCxnSpPr>
          <p:spPr>
            <a:xfrm flipV="1">
              <a:off x="3986213" y="555801"/>
              <a:ext cx="1" cy="9065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7" name="Gerade Verbindung 124"/>
            <p:cNvCxnSpPr/>
            <p:nvPr/>
          </p:nvCxnSpPr>
          <p:spPr>
            <a:xfrm flipV="1">
              <a:off x="4986875" y="506580"/>
              <a:ext cx="0" cy="9527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8" name="Pfeil nach unten 125"/>
            <p:cNvSpPr/>
            <p:nvPr/>
          </p:nvSpPr>
          <p:spPr>
            <a:xfrm>
              <a:off x="3377568" y="2495550"/>
              <a:ext cx="157769" cy="2655197"/>
            </a:xfrm>
            <a:prstGeom prst="down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9" name="Textfeld 126"/>
            <p:cNvSpPr txBox="1"/>
            <p:nvPr/>
          </p:nvSpPr>
          <p:spPr>
            <a:xfrm>
              <a:off x="3461242" y="2384941"/>
              <a:ext cx="262441" cy="284517"/>
            </a:xfrm>
            <a:prstGeom prst="rect">
              <a:avLst/>
            </a:prstGeom>
            <a:noFill/>
          </p:spPr>
          <p:txBody>
            <a:bodyPr wrap="square" rtlCol="0">
              <a:spAutoFit/>
            </a:bodyPr>
            <a:lstStyle/>
            <a:p>
              <a:r>
                <a:rPr lang="de-DE" dirty="0" smtClean="0">
                  <a:solidFill>
                    <a:srgbClr val="FFFF00"/>
                  </a:solidFill>
                  <a:latin typeface="Segoe UI" pitchFamily="34" charset="0"/>
                  <a:cs typeface="Segoe UI" pitchFamily="34" charset="0"/>
                </a:rPr>
                <a:t>E</a:t>
              </a:r>
              <a:endParaRPr lang="de-DE" dirty="0">
                <a:solidFill>
                  <a:srgbClr val="FFFF00"/>
                </a:solidFill>
                <a:latin typeface="Segoe UI" pitchFamily="34" charset="0"/>
                <a:cs typeface="Segoe UI" pitchFamily="34" charset="0"/>
              </a:endParaRPr>
            </a:p>
          </p:txBody>
        </p:sp>
        <p:sp>
          <p:nvSpPr>
            <p:cNvPr id="120" name="Pfeil nach unten 127"/>
            <p:cNvSpPr/>
            <p:nvPr/>
          </p:nvSpPr>
          <p:spPr>
            <a:xfrm>
              <a:off x="3396697" y="2076450"/>
              <a:ext cx="138640" cy="277773"/>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7" name="Content Placeholder 6"/>
          <p:cNvSpPr>
            <a:spLocks noGrp="1"/>
          </p:cNvSpPr>
          <p:nvPr>
            <p:ph idx="1"/>
          </p:nvPr>
        </p:nvSpPr>
        <p:spPr>
          <a:xfrm>
            <a:off x="457200" y="1600201"/>
            <a:ext cx="8229600" cy="784578"/>
          </a:xfrm>
        </p:spPr>
        <p:txBody>
          <a:bodyPr>
            <a:normAutofit/>
          </a:bodyPr>
          <a:lstStyle/>
          <a:p>
            <a:pPr marL="0" lvl="1" indent="0">
              <a:buNone/>
            </a:pPr>
            <a:r>
              <a:rPr lang="en-US" b="1" dirty="0" smtClean="0"/>
              <a:t>Free electrons are extracted into the </a:t>
            </a:r>
            <a:r>
              <a:rPr lang="en-US" b="1" dirty="0" err="1" smtClean="0"/>
              <a:t>GXe</a:t>
            </a:r>
            <a:r>
              <a:rPr lang="en-US" b="1" dirty="0" smtClean="0"/>
              <a:t> and accelerated through creating light proportional to the number of electrons</a:t>
            </a:r>
            <a:endParaRPr lang="en-US" b="1" dirty="0"/>
          </a:p>
          <a:p>
            <a:pPr marL="0" indent="0">
              <a:buNone/>
            </a:pPr>
            <a:endParaRPr lang="en-US" dirty="0" smtClean="0"/>
          </a:p>
        </p:txBody>
      </p:sp>
      <p:sp>
        <p:nvSpPr>
          <p:cNvPr id="124" name="Textfeld 126"/>
          <p:cNvSpPr txBox="1"/>
          <p:nvPr/>
        </p:nvSpPr>
        <p:spPr>
          <a:xfrm>
            <a:off x="2069795" y="3441008"/>
            <a:ext cx="196361" cy="369332"/>
          </a:xfrm>
          <a:prstGeom prst="rect">
            <a:avLst/>
          </a:prstGeom>
          <a:noFill/>
        </p:spPr>
        <p:txBody>
          <a:bodyPr wrap="square" rtlCol="0">
            <a:spAutoFit/>
          </a:bodyPr>
          <a:lstStyle/>
          <a:p>
            <a:r>
              <a:rPr lang="de-DE" dirty="0" smtClean="0">
                <a:solidFill>
                  <a:srgbClr val="A20000"/>
                </a:solidFill>
                <a:latin typeface="Segoe UI" pitchFamily="34" charset="0"/>
                <a:cs typeface="Segoe UI" pitchFamily="34" charset="0"/>
              </a:rPr>
              <a:t>E</a:t>
            </a:r>
            <a:endParaRPr lang="de-DE" dirty="0">
              <a:solidFill>
                <a:srgbClr val="A20000"/>
              </a:solidFill>
              <a:latin typeface="Segoe UI" pitchFamily="34" charset="0"/>
              <a:cs typeface="Segoe UI" pitchFamily="34" charset="0"/>
            </a:endParaRPr>
          </a:p>
        </p:txBody>
      </p:sp>
      <p:grpSp>
        <p:nvGrpSpPr>
          <p:cNvPr id="125" name="Gruppieren 131"/>
          <p:cNvGrpSpPr/>
          <p:nvPr/>
        </p:nvGrpSpPr>
        <p:grpSpPr>
          <a:xfrm>
            <a:off x="2698524" y="4924482"/>
            <a:ext cx="548928" cy="507611"/>
            <a:chOff x="4403697" y="3427039"/>
            <a:chExt cx="590550" cy="546100"/>
          </a:xfrm>
        </p:grpSpPr>
        <p:sp>
          <p:nvSpPr>
            <p:cNvPr id="126" name="Ellipse 132"/>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7" name="Ellipse 133"/>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8" name="Ellipse 134"/>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9" name="Ellipse 135"/>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0" name="Ellipse 136"/>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1" name="Ellipse 137"/>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2" name="Ellipse 138"/>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3" name="Ellipse 139"/>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latin typeface="Segoe UI" pitchFamily="34" charset="0"/>
                <a:cs typeface="Segoe UI" pitchFamily="34" charset="0"/>
              </a:endParaRPr>
            </a:p>
          </p:txBody>
        </p:sp>
      </p:grpSp>
      <p:sp>
        <p:nvSpPr>
          <p:cNvPr id="66" name="Explosion 2 65"/>
          <p:cNvSpPr/>
          <p:nvPr/>
        </p:nvSpPr>
        <p:spPr>
          <a:xfrm>
            <a:off x="2702486" y="3429705"/>
            <a:ext cx="571499" cy="576121"/>
          </a:xfrm>
          <a:prstGeom prst="irregularSeal2">
            <a:avLst/>
          </a:prstGeom>
          <a:solidFill>
            <a:srgbClr val="FFFF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1" name="Picture 5"/>
          <p:cNvPicPr>
            <a:picLocks noChangeAspect="1" noChangeArrowheads="1"/>
          </p:cNvPicPr>
          <p:nvPr/>
        </p:nvPicPr>
        <p:blipFill>
          <a:blip r:embed="rId3">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rcRect/>
          <a:stretch>
            <a:fillRect/>
          </a:stretch>
        </p:blipFill>
        <p:spPr bwMode="auto">
          <a:xfrm>
            <a:off x="5926664" y="2699831"/>
            <a:ext cx="2523389" cy="18812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2" name="TextBox 61"/>
          <p:cNvSpPr txBox="1"/>
          <p:nvPr/>
        </p:nvSpPr>
        <p:spPr>
          <a:xfrm>
            <a:off x="4938886" y="3195117"/>
            <a:ext cx="987778" cy="707886"/>
          </a:xfrm>
          <a:prstGeom prst="rect">
            <a:avLst/>
          </a:prstGeom>
          <a:noFill/>
        </p:spPr>
        <p:txBody>
          <a:bodyPr wrap="square" rtlCol="0">
            <a:spAutoFit/>
          </a:bodyPr>
          <a:lstStyle/>
          <a:p>
            <a:pPr algn="ctr"/>
            <a:r>
              <a:rPr lang="en-US" sz="4000" dirty="0" smtClean="0">
                <a:solidFill>
                  <a:schemeClr val="tx2"/>
                </a:solidFill>
                <a:latin typeface="Lucida Fax"/>
                <a:cs typeface="Lucida Fax"/>
              </a:rPr>
              <a:t>S2</a:t>
            </a:r>
            <a:endParaRPr lang="en-US" sz="4000" dirty="0">
              <a:solidFill>
                <a:schemeClr val="tx2"/>
              </a:solidFill>
              <a:latin typeface="Lucida Fax"/>
              <a:cs typeface="Lucida Fax"/>
            </a:endParaRPr>
          </a:p>
        </p:txBody>
      </p:sp>
    </p:spTree>
    <p:extLst>
      <p:ext uri="{BB962C8B-B14F-4D97-AF65-F5344CB8AC3E}">
        <p14:creationId xmlns:p14="http://schemas.microsoft.com/office/powerpoint/2010/main" val="3102155317"/>
      </p:ext>
    </p:extLst>
  </p:cSld>
  <p:clrMapOvr>
    <a:masterClrMapping/>
  </p:clrMapOvr>
  <mc:AlternateContent xmlns:mc="http://schemas.openxmlformats.org/markup-compatibility/2006" xmlns:p14="http://schemas.microsoft.com/office/powerpoint/2010/main">
    <mc:Choice Requires="p14">
      <p:transition spd="slow" p14:dur="2000" advTm="10254"/>
    </mc:Choice>
    <mc:Fallback xmlns="">
      <p:transition xmlns:p14="http://schemas.microsoft.com/office/powerpoint/2010/main" spd="slow" advTm="10254"/>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Reconstructing Energy</a:t>
            </a:r>
            <a:endParaRPr lang="en-US" dirty="0"/>
          </a:p>
        </p:txBody>
      </p:sp>
      <p:sp>
        <p:nvSpPr>
          <p:cNvPr id="4" name="Date Placeholder 3"/>
          <p:cNvSpPr>
            <a:spLocks noGrp="1"/>
          </p:cNvSpPr>
          <p:nvPr>
            <p:ph type="dt" sz="half" idx="10"/>
          </p:nvPr>
        </p:nvSpPr>
        <p:spPr/>
        <p:txBody>
          <a:bodyPr/>
          <a:lstStyle/>
          <a:p>
            <a:r>
              <a:rPr lang="en-US" smtClean="0"/>
              <a:t>6/25/15</a:t>
            </a:r>
            <a:endParaRPr lang="en-US"/>
          </a:p>
        </p:txBody>
      </p:sp>
      <p:sp>
        <p:nvSpPr>
          <p:cNvPr id="5" name="Footer Placeholder 4"/>
          <p:cNvSpPr>
            <a:spLocks noGrp="1"/>
          </p:cNvSpPr>
          <p:nvPr>
            <p:ph type="ftr" sz="quarter" idx="11"/>
          </p:nvPr>
        </p:nvSpPr>
        <p:spPr/>
        <p:txBody>
          <a:bodyPr/>
          <a:lstStyle/>
          <a:p>
            <a:r>
              <a:rPr lang="en-US" smtClean="0"/>
              <a:t>Matthew D. Anthony</a:t>
            </a:r>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9</a:t>
            </a:fld>
            <a:endParaRPr lang="en-US"/>
          </a:p>
        </p:txBody>
      </p:sp>
      <p:sp>
        <p:nvSpPr>
          <p:cNvPr id="7" name="Content Placeholder 6"/>
          <p:cNvSpPr>
            <a:spLocks noGrp="1"/>
          </p:cNvSpPr>
          <p:nvPr>
            <p:ph idx="1"/>
          </p:nvPr>
        </p:nvSpPr>
        <p:spPr>
          <a:xfrm>
            <a:off x="457200" y="1600202"/>
            <a:ext cx="4975578" cy="1991891"/>
          </a:xfrm>
        </p:spPr>
        <p:txBody>
          <a:bodyPr>
            <a:normAutofit/>
          </a:bodyPr>
          <a:lstStyle/>
          <a:p>
            <a:pPr marL="0" indent="0">
              <a:buNone/>
            </a:pPr>
            <a:r>
              <a:rPr lang="en-US" b="1" dirty="0"/>
              <a:t>Goal: </a:t>
            </a:r>
            <a:r>
              <a:rPr lang="en-US" dirty="0"/>
              <a:t>improve understanding of low energy interactions in </a:t>
            </a:r>
            <a:r>
              <a:rPr lang="en-US" dirty="0" smtClean="0"/>
              <a:t>LXe</a:t>
            </a:r>
            <a:endParaRPr lang="en-US" dirty="0"/>
          </a:p>
        </p:txBody>
      </p:sp>
      <p:grpSp>
        <p:nvGrpSpPr>
          <p:cNvPr id="3" name="Group 2"/>
          <p:cNvGrpSpPr/>
          <p:nvPr/>
        </p:nvGrpSpPr>
        <p:grpSpPr>
          <a:xfrm>
            <a:off x="5677564" y="2045410"/>
            <a:ext cx="2855488" cy="4511299"/>
            <a:chOff x="1430120" y="2127882"/>
            <a:chExt cx="2855488" cy="4511299"/>
          </a:xfrm>
        </p:grpSpPr>
        <p:grpSp>
          <p:nvGrpSpPr>
            <p:cNvPr id="83" name="Gruppieren 90"/>
            <p:cNvGrpSpPr/>
            <p:nvPr/>
          </p:nvGrpSpPr>
          <p:grpSpPr>
            <a:xfrm>
              <a:off x="1430120" y="2127882"/>
              <a:ext cx="2855488" cy="4511299"/>
              <a:chOff x="2602531" y="192375"/>
              <a:chExt cx="3816424" cy="6029454"/>
            </a:xfrm>
          </p:grpSpPr>
          <p:sp>
            <p:nvSpPr>
              <p:cNvPr id="84" name="Abgerundetes Rechteck 91"/>
              <p:cNvSpPr/>
              <p:nvPr/>
            </p:nvSpPr>
            <p:spPr>
              <a:xfrm>
                <a:off x="2674539" y="955721"/>
                <a:ext cx="3672408" cy="5175050"/>
              </a:xfrm>
              <a:prstGeom prst="roundRect">
                <a:avLst/>
              </a:prstGeom>
              <a:solidFill>
                <a:schemeClr val="tx2">
                  <a:lumMod val="20000"/>
                  <a:lumOff val="80000"/>
                </a:schemeClr>
              </a:solidFill>
              <a:ln>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5" name="Rechteck 92"/>
              <p:cNvSpPr/>
              <p:nvPr/>
            </p:nvSpPr>
            <p:spPr>
              <a:xfrm>
                <a:off x="3112874" y="1487775"/>
                <a:ext cx="2768079" cy="7717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nvGrpSpPr>
              <p:cNvPr id="86" name="Gruppieren 93"/>
              <p:cNvGrpSpPr/>
              <p:nvPr/>
            </p:nvGrpSpPr>
            <p:grpSpPr>
              <a:xfrm>
                <a:off x="2602531" y="677213"/>
                <a:ext cx="3816424" cy="5544616"/>
                <a:chOff x="2602531" y="677213"/>
                <a:chExt cx="3816424" cy="5544616"/>
              </a:xfrm>
            </p:grpSpPr>
            <p:sp>
              <p:nvSpPr>
                <p:cNvPr id="121" name="Abgerundetes Rechteck 128"/>
                <p:cNvSpPr/>
                <p:nvPr/>
              </p:nvSpPr>
              <p:spPr>
                <a:xfrm>
                  <a:off x="2602531" y="965245"/>
                  <a:ext cx="3816424"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2" name="Abgerundetes Rechteck 129"/>
                <p:cNvSpPr/>
                <p:nvPr/>
              </p:nvSpPr>
              <p:spPr>
                <a:xfrm>
                  <a:off x="2674539" y="893237"/>
                  <a:ext cx="3672408" cy="5256584"/>
                </a:xfrm>
                <a:prstGeom prst="round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23" name="Rechteck 130"/>
                <p:cNvSpPr/>
                <p:nvPr/>
              </p:nvSpPr>
              <p:spPr>
                <a:xfrm>
                  <a:off x="2746547" y="677213"/>
                  <a:ext cx="3456384" cy="50405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sp>
            <p:nvSpPr>
              <p:cNvPr id="87" name="Rechteck 94"/>
              <p:cNvSpPr/>
              <p:nvPr/>
            </p:nvSpPr>
            <p:spPr>
              <a:xfrm>
                <a:off x="3093824" y="1441257"/>
                <a:ext cx="2796435" cy="4351465"/>
              </a:xfrm>
              <a:prstGeom prst="rect">
                <a:avLst/>
              </a:prstGeom>
              <a:noFill/>
              <a:ln w="571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8" name="Rechteck 95"/>
              <p:cNvSpPr/>
              <p:nvPr/>
            </p:nvSpPr>
            <p:spPr>
              <a:xfrm>
                <a:off x="31194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89" name="Rechteck 96"/>
              <p:cNvSpPr/>
              <p:nvPr/>
            </p:nvSpPr>
            <p:spPr>
              <a:xfrm>
                <a:off x="3396697"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0" name="Rechteck 97"/>
              <p:cNvSpPr/>
              <p:nvPr/>
            </p:nvSpPr>
            <p:spPr>
              <a:xfrm>
                <a:off x="3659138"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1" name="Rechteck 98"/>
              <p:cNvSpPr/>
              <p:nvPr/>
            </p:nvSpPr>
            <p:spPr>
              <a:xfrm>
                <a:off x="3935950"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2" name="Rechteck 99"/>
              <p:cNvSpPr/>
              <p:nvPr/>
            </p:nvSpPr>
            <p:spPr>
              <a:xfrm>
                <a:off x="420931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3" name="Rechteck 100"/>
              <p:cNvSpPr/>
              <p:nvPr/>
            </p:nvSpPr>
            <p:spPr>
              <a:xfrm>
                <a:off x="4489136" y="1618760"/>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4" name="Rechteck 101"/>
              <p:cNvSpPr/>
              <p:nvPr/>
            </p:nvSpPr>
            <p:spPr>
              <a:xfrm>
                <a:off x="4754624" y="1619953"/>
                <a:ext cx="277281" cy="367699"/>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5" name="Rechteck 102"/>
              <p:cNvSpPr/>
              <p:nvPr/>
            </p:nvSpPr>
            <p:spPr>
              <a:xfrm>
                <a:off x="5031436" y="1618759"/>
                <a:ext cx="277281" cy="368893"/>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6" name="Rechteck 103"/>
              <p:cNvSpPr/>
              <p:nvPr/>
            </p:nvSpPr>
            <p:spPr>
              <a:xfrm>
                <a:off x="530480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7" name="Rechteck 104"/>
              <p:cNvSpPr/>
              <p:nvPr/>
            </p:nvSpPr>
            <p:spPr>
              <a:xfrm>
                <a:off x="5584622" y="1619954"/>
                <a:ext cx="277281" cy="367698"/>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8" name="Rechteck 105"/>
              <p:cNvSpPr/>
              <p:nvPr/>
            </p:nvSpPr>
            <p:spPr>
              <a:xfrm>
                <a:off x="31194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99" name="Rechteck 106"/>
              <p:cNvSpPr/>
              <p:nvPr/>
            </p:nvSpPr>
            <p:spPr>
              <a:xfrm>
                <a:off x="3396697"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0" name="Rechteck 107"/>
              <p:cNvSpPr/>
              <p:nvPr/>
            </p:nvSpPr>
            <p:spPr>
              <a:xfrm>
                <a:off x="3659138"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1" name="Rechteck 108"/>
              <p:cNvSpPr/>
              <p:nvPr/>
            </p:nvSpPr>
            <p:spPr>
              <a:xfrm>
                <a:off x="3935950"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2" name="Rechteck 109"/>
              <p:cNvSpPr/>
              <p:nvPr/>
            </p:nvSpPr>
            <p:spPr>
              <a:xfrm>
                <a:off x="420931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3" name="Rechteck 110"/>
              <p:cNvSpPr/>
              <p:nvPr/>
            </p:nvSpPr>
            <p:spPr>
              <a:xfrm>
                <a:off x="44891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4" name="Rechteck 111"/>
              <p:cNvSpPr/>
              <p:nvPr/>
            </p:nvSpPr>
            <p:spPr>
              <a:xfrm>
                <a:off x="4754624"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5" name="Rechteck 112"/>
              <p:cNvSpPr/>
              <p:nvPr/>
            </p:nvSpPr>
            <p:spPr>
              <a:xfrm>
                <a:off x="5031436"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6" name="Rechteck 113"/>
              <p:cNvSpPr/>
              <p:nvPr/>
            </p:nvSpPr>
            <p:spPr>
              <a:xfrm>
                <a:off x="5304802"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7" name="Rechteck 114"/>
              <p:cNvSpPr/>
              <p:nvPr/>
            </p:nvSpPr>
            <p:spPr>
              <a:xfrm>
                <a:off x="5584622" y="5422642"/>
                <a:ext cx="277281" cy="370080"/>
              </a:xfrm>
              <a:prstGeom prst="rect">
                <a:avLst/>
              </a:prstGeom>
              <a:solidFill>
                <a:schemeClr val="bg1">
                  <a:lumMod val="75000"/>
                </a:schemeClr>
              </a:solid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8" name="Rechteck 115"/>
              <p:cNvSpPr/>
              <p:nvPr/>
            </p:nvSpPr>
            <p:spPr>
              <a:xfrm>
                <a:off x="3986213" y="192375"/>
                <a:ext cx="982464" cy="1295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09" name="Rechteck 116"/>
              <p:cNvSpPr/>
              <p:nvPr/>
            </p:nvSpPr>
            <p:spPr>
              <a:xfrm>
                <a:off x="3986214" y="1174239"/>
                <a:ext cx="995897" cy="10371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0" name="Rechteck 117"/>
              <p:cNvSpPr/>
              <p:nvPr/>
            </p:nvSpPr>
            <p:spPr>
              <a:xfrm>
                <a:off x="3944298" y="200025"/>
                <a:ext cx="1095486" cy="4571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1" name="Rechteck 118"/>
              <p:cNvSpPr/>
              <p:nvPr/>
            </p:nvSpPr>
            <p:spPr>
              <a:xfrm>
                <a:off x="4921838" y="801380"/>
                <a:ext cx="1453683"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2" name="Rechteck 119"/>
              <p:cNvSpPr/>
              <p:nvPr/>
            </p:nvSpPr>
            <p:spPr>
              <a:xfrm>
                <a:off x="2708447" y="780063"/>
                <a:ext cx="1277766" cy="3894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cxnSp>
            <p:nvCxnSpPr>
              <p:cNvPr id="113" name="Gerade Verbindung 120"/>
              <p:cNvCxnSpPr/>
              <p:nvPr/>
            </p:nvCxnSpPr>
            <p:spPr>
              <a:xfrm>
                <a:off x="3093824" y="2352675"/>
                <a:ext cx="2768079" cy="0"/>
              </a:xfrm>
              <a:prstGeom prst="line">
                <a:avLst/>
              </a:prstGeom>
              <a:ln w="19050">
                <a:prstDash val="sysDash"/>
              </a:ln>
            </p:spPr>
            <p:style>
              <a:lnRef idx="1">
                <a:schemeClr val="accent1"/>
              </a:lnRef>
              <a:fillRef idx="0">
                <a:schemeClr val="accent1"/>
              </a:fillRef>
              <a:effectRef idx="0">
                <a:schemeClr val="accent1"/>
              </a:effectRef>
              <a:fontRef idx="minor">
                <a:schemeClr val="tx1"/>
              </a:fontRef>
            </p:style>
          </p:cxnSp>
          <p:cxnSp>
            <p:nvCxnSpPr>
              <p:cNvPr id="114" name="Gerade Verbindung 121"/>
              <p:cNvCxnSpPr/>
              <p:nvPr/>
            </p:nvCxnSpPr>
            <p:spPr>
              <a:xfrm>
                <a:off x="3112874" y="2076450"/>
                <a:ext cx="2768079" cy="0"/>
              </a:xfrm>
              <a:prstGeom prst="line">
                <a:avLst/>
              </a:prstGeom>
              <a:ln w="19050">
                <a:solidFill>
                  <a:schemeClr val="accent2"/>
                </a:solidFill>
                <a:prstDash val="sysDash"/>
              </a:ln>
            </p:spPr>
            <p:style>
              <a:lnRef idx="1">
                <a:schemeClr val="accent1"/>
              </a:lnRef>
              <a:fillRef idx="0">
                <a:schemeClr val="accent1"/>
              </a:fillRef>
              <a:effectRef idx="0">
                <a:schemeClr val="accent1"/>
              </a:effectRef>
              <a:fontRef idx="minor">
                <a:schemeClr val="tx1"/>
              </a:fontRef>
            </p:style>
          </p:cxnSp>
          <p:cxnSp>
            <p:nvCxnSpPr>
              <p:cNvPr id="115" name="Gerade Verbindung 122"/>
              <p:cNvCxnSpPr/>
              <p:nvPr/>
            </p:nvCxnSpPr>
            <p:spPr>
              <a:xfrm>
                <a:off x="3102557" y="5334000"/>
                <a:ext cx="2768079" cy="0"/>
              </a:xfrm>
              <a:prstGeom prst="line">
                <a:avLst/>
              </a:prstGeom>
              <a:ln w="19050">
                <a:solidFill>
                  <a:schemeClr val="tx1"/>
                </a:solidFill>
                <a:prstDash val="sysDash"/>
              </a:ln>
            </p:spPr>
            <p:style>
              <a:lnRef idx="1">
                <a:schemeClr val="accent1"/>
              </a:lnRef>
              <a:fillRef idx="0">
                <a:schemeClr val="accent1"/>
              </a:fillRef>
              <a:effectRef idx="0">
                <a:schemeClr val="accent1"/>
              </a:effectRef>
              <a:fontRef idx="minor">
                <a:schemeClr val="tx1"/>
              </a:fontRef>
            </p:style>
          </p:cxnSp>
          <p:cxnSp>
            <p:nvCxnSpPr>
              <p:cNvPr id="116" name="Gerade Verbindung 123"/>
              <p:cNvCxnSpPr/>
              <p:nvPr/>
            </p:nvCxnSpPr>
            <p:spPr>
              <a:xfrm flipV="1">
                <a:off x="3986213" y="555801"/>
                <a:ext cx="1" cy="9065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17" name="Gerade Verbindung 124"/>
              <p:cNvCxnSpPr/>
              <p:nvPr/>
            </p:nvCxnSpPr>
            <p:spPr>
              <a:xfrm flipV="1">
                <a:off x="4986875" y="506580"/>
                <a:ext cx="0" cy="952780"/>
              </a:xfrm>
              <a:prstGeom prst="line">
                <a:avLst/>
              </a:prstGeom>
              <a:ln w="2857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8" name="Pfeil nach unten 125"/>
              <p:cNvSpPr/>
              <p:nvPr/>
            </p:nvSpPr>
            <p:spPr>
              <a:xfrm>
                <a:off x="3377568" y="2495550"/>
                <a:ext cx="157769" cy="2655197"/>
              </a:xfrm>
              <a:prstGeom prst="downArrow">
                <a:avLst/>
              </a:prstGeom>
              <a:solidFill>
                <a:srgbClr val="FFFF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sp>
            <p:nvSpPr>
              <p:cNvPr id="119" name="Textfeld 126"/>
              <p:cNvSpPr txBox="1"/>
              <p:nvPr/>
            </p:nvSpPr>
            <p:spPr>
              <a:xfrm>
                <a:off x="3461242" y="2384941"/>
                <a:ext cx="262441" cy="284517"/>
              </a:xfrm>
              <a:prstGeom prst="rect">
                <a:avLst/>
              </a:prstGeom>
              <a:noFill/>
            </p:spPr>
            <p:txBody>
              <a:bodyPr wrap="square" rtlCol="0">
                <a:spAutoFit/>
              </a:bodyPr>
              <a:lstStyle/>
              <a:p>
                <a:r>
                  <a:rPr lang="de-DE" dirty="0" smtClean="0">
                    <a:solidFill>
                      <a:srgbClr val="FFFF00"/>
                    </a:solidFill>
                    <a:latin typeface="Segoe UI" pitchFamily="34" charset="0"/>
                    <a:cs typeface="Segoe UI" pitchFamily="34" charset="0"/>
                  </a:rPr>
                  <a:t>E</a:t>
                </a:r>
                <a:endParaRPr lang="de-DE" dirty="0">
                  <a:solidFill>
                    <a:srgbClr val="FFFF00"/>
                  </a:solidFill>
                  <a:latin typeface="Segoe UI" pitchFamily="34" charset="0"/>
                  <a:cs typeface="Segoe UI" pitchFamily="34" charset="0"/>
                </a:endParaRPr>
              </a:p>
            </p:txBody>
          </p:sp>
          <p:sp>
            <p:nvSpPr>
              <p:cNvPr id="120" name="Pfeil nach unten 127"/>
              <p:cNvSpPr/>
              <p:nvPr/>
            </p:nvSpPr>
            <p:spPr>
              <a:xfrm>
                <a:off x="3396697" y="2076450"/>
                <a:ext cx="138640" cy="277773"/>
              </a:xfrm>
              <a:prstGeom prst="downArrow">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latin typeface="Segoe UI" pitchFamily="34" charset="0"/>
                  <a:cs typeface="Segoe UI" pitchFamily="34" charset="0"/>
                </a:endParaRPr>
              </a:p>
            </p:txBody>
          </p:sp>
        </p:grpSp>
        <p:grpSp>
          <p:nvGrpSpPr>
            <p:cNvPr id="11" name="Group 10"/>
            <p:cNvGrpSpPr/>
            <p:nvPr/>
          </p:nvGrpSpPr>
          <p:grpSpPr>
            <a:xfrm>
              <a:off x="2286688" y="5056691"/>
              <a:ext cx="395111" cy="375402"/>
              <a:chOff x="4868333" y="4311931"/>
              <a:chExt cx="395111" cy="375402"/>
            </a:xfrm>
          </p:grpSpPr>
          <p:sp>
            <p:nvSpPr>
              <p:cNvPr id="9" name="Oval 8"/>
              <p:cNvSpPr/>
              <p:nvPr/>
            </p:nvSpPr>
            <p:spPr>
              <a:xfrm>
                <a:off x="4868333" y="4311931"/>
                <a:ext cx="366889" cy="366889"/>
              </a:xfrm>
              <a:prstGeom prst="ellipse">
                <a:avLst/>
              </a:prstGeom>
              <a:solidFill>
                <a:schemeClr val="tx1"/>
              </a:solid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4896555" y="4318001"/>
                <a:ext cx="366889" cy="369332"/>
              </a:xfrm>
              <a:prstGeom prst="rect">
                <a:avLst/>
              </a:prstGeom>
              <a:noFill/>
            </p:spPr>
            <p:txBody>
              <a:bodyPr wrap="square" rtlCol="0">
                <a:spAutoFit/>
              </a:bodyPr>
              <a:lstStyle/>
              <a:p>
                <a:r>
                  <a:rPr lang="en-US" dirty="0" smtClean="0">
                    <a:solidFill>
                      <a:schemeClr val="bg1"/>
                    </a:solidFill>
                  </a:rPr>
                  <a:t>?</a:t>
                </a:r>
                <a:endParaRPr lang="en-US" dirty="0">
                  <a:solidFill>
                    <a:schemeClr val="bg1"/>
                  </a:solidFill>
                </a:endParaRPr>
              </a:p>
            </p:txBody>
          </p:sp>
        </p:grpSp>
        <p:sp>
          <p:nvSpPr>
            <p:cNvPr id="124" name="Textfeld 126"/>
            <p:cNvSpPr txBox="1"/>
            <p:nvPr/>
          </p:nvSpPr>
          <p:spPr>
            <a:xfrm>
              <a:off x="2069795" y="3441008"/>
              <a:ext cx="196361" cy="369332"/>
            </a:xfrm>
            <a:prstGeom prst="rect">
              <a:avLst/>
            </a:prstGeom>
            <a:noFill/>
          </p:spPr>
          <p:txBody>
            <a:bodyPr wrap="square" rtlCol="0">
              <a:spAutoFit/>
            </a:bodyPr>
            <a:lstStyle/>
            <a:p>
              <a:r>
                <a:rPr lang="de-DE" dirty="0" smtClean="0">
                  <a:solidFill>
                    <a:srgbClr val="A20000"/>
                  </a:solidFill>
                  <a:latin typeface="Segoe UI" pitchFamily="34" charset="0"/>
                  <a:cs typeface="Segoe UI" pitchFamily="34" charset="0"/>
                </a:rPr>
                <a:t>E</a:t>
              </a:r>
              <a:endParaRPr lang="de-DE" dirty="0">
                <a:solidFill>
                  <a:srgbClr val="A20000"/>
                </a:solidFill>
                <a:latin typeface="Segoe UI" pitchFamily="34" charset="0"/>
                <a:cs typeface="Segoe UI" pitchFamily="34" charset="0"/>
              </a:endParaRPr>
            </a:p>
          </p:txBody>
        </p:sp>
        <p:grpSp>
          <p:nvGrpSpPr>
            <p:cNvPr id="125" name="Gruppieren 131"/>
            <p:cNvGrpSpPr/>
            <p:nvPr/>
          </p:nvGrpSpPr>
          <p:grpSpPr>
            <a:xfrm>
              <a:off x="2698524" y="4924482"/>
              <a:ext cx="548928" cy="507611"/>
              <a:chOff x="4403697" y="3427039"/>
              <a:chExt cx="590550" cy="546100"/>
            </a:xfrm>
          </p:grpSpPr>
          <p:sp>
            <p:nvSpPr>
              <p:cNvPr id="126" name="Ellipse 132"/>
              <p:cNvSpPr/>
              <p:nvPr/>
            </p:nvSpPr>
            <p:spPr bwMode="auto">
              <a:xfrm>
                <a:off x="4466970" y="3698916"/>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7" name="Ellipse 133"/>
              <p:cNvSpPr/>
              <p:nvPr/>
            </p:nvSpPr>
            <p:spPr bwMode="auto">
              <a:xfrm>
                <a:off x="4534931" y="3584072"/>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8" name="Ellipse 134"/>
              <p:cNvSpPr/>
              <p:nvPr/>
            </p:nvSpPr>
            <p:spPr bwMode="auto">
              <a:xfrm>
                <a:off x="4490405" y="3427039"/>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29" name="Ellipse 135"/>
              <p:cNvSpPr/>
              <p:nvPr/>
            </p:nvSpPr>
            <p:spPr bwMode="auto">
              <a:xfrm>
                <a:off x="4403697" y="3537198"/>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0" name="Ellipse 136"/>
              <p:cNvSpPr/>
              <p:nvPr/>
            </p:nvSpPr>
            <p:spPr bwMode="auto">
              <a:xfrm>
                <a:off x="4640386" y="3633292"/>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1" name="Ellipse 137"/>
              <p:cNvSpPr/>
              <p:nvPr/>
            </p:nvSpPr>
            <p:spPr bwMode="auto">
              <a:xfrm>
                <a:off x="4654447" y="3450477"/>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2" name="Ellipse 138"/>
              <p:cNvSpPr/>
              <p:nvPr/>
            </p:nvSpPr>
            <p:spPr bwMode="auto">
              <a:xfrm>
                <a:off x="4769276" y="3565320"/>
                <a:ext cx="224971" cy="210940"/>
              </a:xfrm>
              <a:prstGeom prst="ellipse">
                <a:avLst/>
              </a:prstGeom>
              <a:solidFill>
                <a:srgbClr val="CC3300"/>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atin typeface="Segoe UI" pitchFamily="34" charset="0"/>
                  <a:cs typeface="Segoe UI" pitchFamily="34" charset="0"/>
                </a:endParaRPr>
              </a:p>
            </p:txBody>
          </p:sp>
          <p:sp>
            <p:nvSpPr>
              <p:cNvPr id="133" name="Ellipse 139"/>
              <p:cNvSpPr/>
              <p:nvPr/>
            </p:nvSpPr>
            <p:spPr bwMode="auto">
              <a:xfrm>
                <a:off x="4656790" y="3762199"/>
                <a:ext cx="224971" cy="210940"/>
              </a:xfrm>
              <a:prstGeom prst="ellipse">
                <a:avLst/>
              </a:prstGeom>
              <a:solidFill>
                <a:schemeClr val="accent6">
                  <a:lumMod val="75000"/>
                </a:schemeClr>
              </a:solidFill>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de-DE">
                  <a:ln>
                    <a:solidFill>
                      <a:srgbClr val="FF0000"/>
                    </a:solidFill>
                  </a:ln>
                  <a:latin typeface="Segoe UI" pitchFamily="34" charset="0"/>
                  <a:cs typeface="Segoe UI" pitchFamily="34" charset="0"/>
                </a:endParaRPr>
              </a:p>
            </p:txBody>
          </p:sp>
        </p:grpSp>
        <p:sp>
          <p:nvSpPr>
            <p:cNvPr id="27" name="Lightning Bolt 26"/>
            <p:cNvSpPr/>
            <p:nvPr/>
          </p:nvSpPr>
          <p:spPr>
            <a:xfrm rot="17230828">
              <a:off x="3214112" y="4882275"/>
              <a:ext cx="447240" cy="245757"/>
            </a:xfrm>
            <a:prstGeom prst="lightningBolt">
              <a:avLst/>
            </a:prstGeom>
            <a:solidFill>
              <a:srgbClr val="FFFF00"/>
            </a:solidFill>
            <a:ln>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0" name="Lightning Bolt 79"/>
            <p:cNvSpPr/>
            <p:nvPr/>
          </p:nvSpPr>
          <p:spPr>
            <a:xfrm rot="1293015">
              <a:off x="3154589" y="5459811"/>
              <a:ext cx="447240" cy="245757"/>
            </a:xfrm>
            <a:prstGeom prst="lightningBolt">
              <a:avLst/>
            </a:prstGeom>
            <a:solidFill>
              <a:srgbClr val="FFFF00"/>
            </a:solidFill>
            <a:ln>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1" name="Lightning Bolt 80"/>
            <p:cNvSpPr/>
            <p:nvPr/>
          </p:nvSpPr>
          <p:spPr>
            <a:xfrm rot="3808718">
              <a:off x="2587007" y="5511241"/>
              <a:ext cx="447240" cy="245757"/>
            </a:xfrm>
            <a:prstGeom prst="lightningBolt">
              <a:avLst/>
            </a:prstGeom>
            <a:solidFill>
              <a:srgbClr val="FFFF00"/>
            </a:solidFill>
            <a:ln>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Oval 27"/>
            <p:cNvSpPr/>
            <p:nvPr/>
          </p:nvSpPr>
          <p:spPr>
            <a:xfrm>
              <a:off x="2635263" y="4755215"/>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5" name="Oval 134"/>
            <p:cNvSpPr/>
            <p:nvPr/>
          </p:nvSpPr>
          <p:spPr>
            <a:xfrm>
              <a:off x="2872329" y="4625395"/>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6" name="Oval 135"/>
            <p:cNvSpPr/>
            <p:nvPr/>
          </p:nvSpPr>
          <p:spPr>
            <a:xfrm>
              <a:off x="3165839" y="4693129"/>
              <a:ext cx="159424" cy="159424"/>
            </a:xfrm>
            <a:prstGeom prst="ellipse">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TextBox 28"/>
            <p:cNvSpPr txBox="1"/>
            <p:nvPr/>
          </p:nvSpPr>
          <p:spPr>
            <a:xfrm>
              <a:off x="2465406" y="4205111"/>
              <a:ext cx="1499817" cy="338554"/>
            </a:xfrm>
            <a:prstGeom prst="rect">
              <a:avLst/>
            </a:prstGeom>
            <a:noFill/>
          </p:spPr>
          <p:txBody>
            <a:bodyPr wrap="square" rtlCol="0">
              <a:spAutoFit/>
            </a:bodyPr>
            <a:lstStyle/>
            <a:p>
              <a:pPr algn="ctr"/>
              <a:r>
                <a:rPr lang="en-US" sz="1600" dirty="0" smtClean="0">
                  <a:solidFill>
                    <a:srgbClr val="008000"/>
                  </a:solidFill>
                  <a:latin typeface="Lucida Fax"/>
                  <a:cs typeface="Lucida Fax"/>
                </a:rPr>
                <a:t>electrons</a:t>
              </a:r>
              <a:endParaRPr lang="en-US" sz="1600" dirty="0">
                <a:solidFill>
                  <a:srgbClr val="008000"/>
                </a:solidFill>
                <a:latin typeface="Lucida Fax"/>
                <a:cs typeface="Lucida Fax"/>
              </a:endParaRPr>
            </a:p>
          </p:txBody>
        </p:sp>
      </p:grpSp>
      <p:sp>
        <p:nvSpPr>
          <p:cNvPr id="71" name="Content Placeholder 6"/>
          <p:cNvSpPr txBox="1">
            <a:spLocks/>
          </p:cNvSpPr>
          <p:nvPr/>
        </p:nvSpPr>
        <p:spPr>
          <a:xfrm>
            <a:off x="451558" y="3727868"/>
            <a:ext cx="4967110" cy="520717"/>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dirty="0" smtClean="0">
                <a:solidFill>
                  <a:srgbClr val="008000"/>
                </a:solidFill>
              </a:rPr>
              <a:t>Charge Yield = </a:t>
            </a:r>
            <a:r>
              <a:rPr lang="en-US" b="1" dirty="0" smtClean="0">
                <a:solidFill>
                  <a:srgbClr val="008000"/>
                </a:solidFill>
              </a:rPr>
              <a:t>Electrons</a:t>
            </a:r>
            <a:r>
              <a:rPr lang="en-US" dirty="0" smtClean="0">
                <a:solidFill>
                  <a:srgbClr val="008000"/>
                </a:solidFill>
              </a:rPr>
              <a:t> / Energy</a:t>
            </a:r>
            <a:endParaRPr lang="en-US" dirty="0">
              <a:solidFill>
                <a:srgbClr val="008000"/>
              </a:solidFill>
            </a:endParaRPr>
          </a:p>
        </p:txBody>
      </p:sp>
      <p:sp>
        <p:nvSpPr>
          <p:cNvPr id="72" name="Content Placeholder 6"/>
          <p:cNvSpPr txBox="1">
            <a:spLocks/>
          </p:cNvSpPr>
          <p:nvPr/>
        </p:nvSpPr>
        <p:spPr>
          <a:xfrm>
            <a:off x="687010" y="6035992"/>
            <a:ext cx="4378014" cy="520717"/>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buFont typeface="Arial" pitchFamily="34" charset="0"/>
              <a:buNone/>
            </a:pPr>
            <a:r>
              <a:rPr lang="en-US" dirty="0" smtClean="0">
                <a:solidFill>
                  <a:srgbClr val="FF0000"/>
                </a:solidFill>
              </a:rPr>
              <a:t>Light Yield = </a:t>
            </a:r>
            <a:r>
              <a:rPr lang="en-US" b="1" dirty="0" smtClean="0">
                <a:solidFill>
                  <a:srgbClr val="FF0000"/>
                </a:solidFill>
              </a:rPr>
              <a:t>Photons</a:t>
            </a:r>
            <a:r>
              <a:rPr lang="en-US" dirty="0" smtClean="0">
                <a:solidFill>
                  <a:srgbClr val="FF0000"/>
                </a:solidFill>
              </a:rPr>
              <a:t> / Energy</a:t>
            </a:r>
            <a:endParaRPr lang="en-US" dirty="0">
              <a:solidFill>
                <a:srgbClr val="FF0000"/>
              </a:solidFill>
            </a:endParaRPr>
          </a:p>
        </p:txBody>
      </p:sp>
      <p:sp>
        <p:nvSpPr>
          <p:cNvPr id="13" name="Donut 12"/>
          <p:cNvSpPr/>
          <p:nvPr/>
        </p:nvSpPr>
        <p:spPr>
          <a:xfrm rot="18979348">
            <a:off x="6549712" y="4921686"/>
            <a:ext cx="1947000" cy="912312"/>
          </a:xfrm>
          <a:prstGeom prst="donut">
            <a:avLst>
              <a:gd name="adj" fmla="val 6180"/>
            </a:avLst>
          </a:prstGeom>
          <a:solidFill>
            <a:srgbClr val="FF0000"/>
          </a:solidFill>
          <a:ln>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75" name="Donut 74"/>
          <p:cNvSpPr/>
          <p:nvPr/>
        </p:nvSpPr>
        <p:spPr>
          <a:xfrm rot="19706583">
            <a:off x="6516481" y="3921056"/>
            <a:ext cx="1698312" cy="1011609"/>
          </a:xfrm>
          <a:prstGeom prst="donut">
            <a:avLst>
              <a:gd name="adj" fmla="val 6180"/>
            </a:avLst>
          </a:prstGeom>
          <a:solidFill>
            <a:srgbClr val="008000"/>
          </a:solidFill>
          <a:ln>
            <a:solidFill>
              <a:srgbClr val="008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cxnSp>
        <p:nvCxnSpPr>
          <p:cNvPr id="76" name="Straight Arrow Connector 75"/>
          <p:cNvCxnSpPr/>
          <p:nvPr/>
        </p:nvCxnSpPr>
        <p:spPr>
          <a:xfrm>
            <a:off x="3429000" y="4122639"/>
            <a:ext cx="3133354" cy="252995"/>
          </a:xfrm>
          <a:prstGeom prst="straightConnector1">
            <a:avLst/>
          </a:prstGeom>
          <a:ln w="39116">
            <a:solidFill>
              <a:srgbClr val="008000"/>
            </a:solidFill>
            <a:prstDash val="sysDash"/>
            <a:tailEnd type="arrow"/>
          </a:ln>
        </p:spPr>
        <p:style>
          <a:lnRef idx="2">
            <a:schemeClr val="accent1"/>
          </a:lnRef>
          <a:fillRef idx="0">
            <a:schemeClr val="accent1"/>
          </a:fillRef>
          <a:effectRef idx="1">
            <a:schemeClr val="accent1"/>
          </a:effectRef>
          <a:fontRef idx="minor">
            <a:schemeClr val="tx1"/>
          </a:fontRef>
        </p:style>
      </p:cxnSp>
      <p:cxnSp>
        <p:nvCxnSpPr>
          <p:cNvPr id="78" name="Straight Arrow Connector 77"/>
          <p:cNvCxnSpPr/>
          <p:nvPr/>
        </p:nvCxnSpPr>
        <p:spPr>
          <a:xfrm flipV="1">
            <a:off x="3352800" y="5640878"/>
            <a:ext cx="3360049" cy="395114"/>
          </a:xfrm>
          <a:prstGeom prst="straightConnector1">
            <a:avLst/>
          </a:prstGeom>
          <a:ln w="39116">
            <a:solidFill>
              <a:srgbClr val="FF0000"/>
            </a:solidFill>
            <a:prstDash val="sysDash"/>
            <a:tailEnd type="arrow"/>
          </a:ln>
        </p:spPr>
        <p:style>
          <a:lnRef idx="2">
            <a:schemeClr val="accent1"/>
          </a:lnRef>
          <a:fillRef idx="0">
            <a:schemeClr val="accent1"/>
          </a:fillRef>
          <a:effectRef idx="1">
            <a:schemeClr val="accent1"/>
          </a:effectRef>
          <a:fontRef idx="minor">
            <a:schemeClr val="tx1"/>
          </a:fontRef>
        </p:style>
      </p:cxnSp>
      <p:sp>
        <p:nvSpPr>
          <p:cNvPr id="82" name="Content Placeholder 6"/>
          <p:cNvSpPr txBox="1">
            <a:spLocks/>
          </p:cNvSpPr>
          <p:nvPr/>
        </p:nvSpPr>
        <p:spPr>
          <a:xfrm>
            <a:off x="135466" y="4883192"/>
            <a:ext cx="1134534" cy="520717"/>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2"/>
                </a:solidFill>
              </a:rPr>
              <a:t>Energy</a:t>
            </a:r>
            <a:endParaRPr lang="en-US" b="1" dirty="0">
              <a:solidFill>
                <a:schemeClr val="tx2"/>
              </a:solidFill>
            </a:endParaRPr>
          </a:p>
        </p:txBody>
      </p:sp>
      <p:sp>
        <p:nvSpPr>
          <p:cNvPr id="137" name="Content Placeholder 6"/>
          <p:cNvSpPr txBox="1">
            <a:spLocks/>
          </p:cNvSpPr>
          <p:nvPr/>
        </p:nvSpPr>
        <p:spPr>
          <a:xfrm>
            <a:off x="1738490" y="4881600"/>
            <a:ext cx="1857022" cy="520717"/>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2"/>
                </a:solidFill>
              </a:rPr>
              <a:t>Drift Field</a:t>
            </a:r>
            <a:endParaRPr lang="en-US" b="1" dirty="0">
              <a:solidFill>
                <a:schemeClr val="tx2"/>
              </a:solidFill>
            </a:endParaRPr>
          </a:p>
        </p:txBody>
      </p:sp>
      <p:sp>
        <p:nvSpPr>
          <p:cNvPr id="138" name="Content Placeholder 6"/>
          <p:cNvSpPr txBox="1">
            <a:spLocks/>
          </p:cNvSpPr>
          <p:nvPr/>
        </p:nvSpPr>
        <p:spPr>
          <a:xfrm>
            <a:off x="3575756" y="4889262"/>
            <a:ext cx="1857022" cy="520717"/>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Lucida Fax"/>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1800" kern="1200">
                <a:solidFill>
                  <a:schemeClr val="tx1"/>
                </a:solidFill>
                <a:latin typeface="Lucida Fax"/>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600" kern="1200">
                <a:solidFill>
                  <a:schemeClr val="tx1"/>
                </a:solidFill>
                <a:latin typeface="Lucida Fax"/>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400" kern="1200">
                <a:solidFill>
                  <a:schemeClr val="tx1"/>
                </a:solidFill>
                <a:latin typeface="Lucida Fax"/>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200" kern="1200" baseline="0">
                <a:solidFill>
                  <a:schemeClr val="tx1"/>
                </a:solidFill>
                <a:latin typeface="Lucida Fax"/>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pPr marL="0" indent="0" algn="ctr">
              <a:buFont typeface="Arial" pitchFamily="34" charset="0"/>
              <a:buNone/>
            </a:pPr>
            <a:r>
              <a:rPr lang="en-US" b="1" dirty="0" smtClean="0">
                <a:solidFill>
                  <a:schemeClr val="tx2"/>
                </a:solidFill>
              </a:rPr>
              <a:t>Particle</a:t>
            </a:r>
            <a:endParaRPr lang="en-US" b="1" dirty="0">
              <a:solidFill>
                <a:schemeClr val="tx2"/>
              </a:solidFill>
            </a:endParaRPr>
          </a:p>
        </p:txBody>
      </p:sp>
      <p:cxnSp>
        <p:nvCxnSpPr>
          <p:cNvPr id="139" name="Straight Arrow Connector 138"/>
          <p:cNvCxnSpPr/>
          <p:nvPr/>
        </p:nvCxnSpPr>
        <p:spPr>
          <a:xfrm flipV="1">
            <a:off x="702733" y="4229835"/>
            <a:ext cx="567267" cy="653357"/>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40" name="Straight Arrow Connector 139"/>
          <p:cNvCxnSpPr/>
          <p:nvPr/>
        </p:nvCxnSpPr>
        <p:spPr>
          <a:xfrm>
            <a:off x="702733" y="5303789"/>
            <a:ext cx="567268" cy="685147"/>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41" name="Straight Arrow Connector 140"/>
          <p:cNvCxnSpPr/>
          <p:nvPr/>
        </p:nvCxnSpPr>
        <p:spPr>
          <a:xfrm flipH="1" flipV="1">
            <a:off x="1325639" y="4203357"/>
            <a:ext cx="861584" cy="638653"/>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43" name="Straight Arrow Connector 142"/>
          <p:cNvCxnSpPr/>
          <p:nvPr/>
        </p:nvCxnSpPr>
        <p:spPr>
          <a:xfrm flipH="1">
            <a:off x="1419581" y="5279066"/>
            <a:ext cx="767642" cy="723734"/>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44" name="Straight Arrow Connector 143"/>
          <p:cNvCxnSpPr/>
          <p:nvPr/>
        </p:nvCxnSpPr>
        <p:spPr>
          <a:xfrm flipH="1">
            <a:off x="1738490" y="5267503"/>
            <a:ext cx="2283177" cy="699012"/>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34" name="Straight Arrow Connector 133"/>
          <p:cNvCxnSpPr/>
          <p:nvPr/>
        </p:nvCxnSpPr>
        <p:spPr>
          <a:xfrm flipH="1" flipV="1">
            <a:off x="1574801" y="4215097"/>
            <a:ext cx="2446866" cy="666503"/>
          </a:xfrm>
          <a:prstGeom prst="straightConnector1">
            <a:avLst/>
          </a:prstGeom>
          <a:ln w="39116">
            <a:solidFill>
              <a:schemeClr val="tx2">
                <a:lumMod val="75000"/>
              </a:schemeClr>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72977386"/>
      </p:ext>
    </p:extLst>
  </p:cSld>
  <p:clrMapOvr>
    <a:masterClrMapping/>
  </p:clrMapOvr>
  <mc:AlternateContent xmlns:mc="http://schemas.openxmlformats.org/markup-compatibility/2006" xmlns:p14="http://schemas.microsoft.com/office/powerpoint/2010/main">
    <mc:Choice Requires="p14">
      <p:transition spd="slow" p14:dur="2000" advTm="21180"/>
    </mc:Choice>
    <mc:Fallback xmlns="">
      <p:transition xmlns:p14="http://schemas.microsoft.com/office/powerpoint/2010/main" spd="slow" advTm="21180"/>
    </mc:Fallback>
  </mc:AlternateContent>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Executive">
      <a:dk1>
        <a:sysClr val="windowText" lastClr="000000"/>
      </a:dk1>
      <a:lt1>
        <a:sysClr val="window" lastClr="FFFFFF"/>
      </a:lt1>
      <a:dk2>
        <a:srgbClr val="2F5897"/>
      </a:dk2>
      <a:lt2>
        <a:srgbClr val="E4E9EF"/>
      </a:lt2>
      <a:accent1>
        <a:srgbClr val="6076B4"/>
      </a:accent1>
      <a:accent2>
        <a:srgbClr val="9C5252"/>
      </a:accent2>
      <a:accent3>
        <a:srgbClr val="E68422"/>
      </a:accent3>
      <a:accent4>
        <a:srgbClr val="846648"/>
      </a:accent4>
      <a:accent5>
        <a:srgbClr val="63891F"/>
      </a:accent5>
      <a:accent6>
        <a:srgbClr val="758085"/>
      </a:accent6>
      <a:hlink>
        <a:srgbClr val="3399FF"/>
      </a:hlink>
      <a:folHlink>
        <a:srgbClr val="B2B2B2"/>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Clarity.thmx</Template>
  <TotalTime>16756</TotalTime>
  <Words>6505</Words>
  <Application>Microsoft Macintosh PowerPoint</Application>
  <PresentationFormat>On-screen Show (4:3)</PresentationFormat>
  <Paragraphs>449</Paragraphs>
  <Slides>24</Slides>
  <Notes>22</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24</vt:i4>
      </vt:variant>
    </vt:vector>
  </HeadingPairs>
  <TitlesOfParts>
    <vt:vector size="26" baseType="lpstr">
      <vt:lpstr>Clarity</vt:lpstr>
      <vt:lpstr>Equation</vt:lpstr>
      <vt:lpstr>Observables in Dual-Phase LXe Detectors</vt:lpstr>
      <vt:lpstr>Observables in Dual-Phase LXe Detectors</vt:lpstr>
      <vt:lpstr>Observables in Dual-Phase LXe Detectors</vt:lpstr>
      <vt:lpstr>Observables in Dual-Phase LXe Detectors</vt:lpstr>
      <vt:lpstr>Observables in Dual-Phase LXe Detectors</vt:lpstr>
      <vt:lpstr>Observables in Dual-Phase LXe Detectors</vt:lpstr>
      <vt:lpstr>Observables in Dual-Phase LXe Detectors</vt:lpstr>
      <vt:lpstr>Observables in Dual-Phase LXe Detectors</vt:lpstr>
      <vt:lpstr>Reconstructing Energy</vt:lpstr>
      <vt:lpstr>Reconstructing Energy</vt:lpstr>
      <vt:lpstr>neriX Detector</vt:lpstr>
      <vt:lpstr>Coincidence Techniques</vt:lpstr>
      <vt:lpstr>Coincidence Techniques</vt:lpstr>
      <vt:lpstr>Coincidence Techniques</vt:lpstr>
      <vt:lpstr>Coincidence Techniques</vt:lpstr>
      <vt:lpstr>Coincidence Spectra</vt:lpstr>
      <vt:lpstr>Electronic Recoils: Light and Charge Yields</vt:lpstr>
      <vt:lpstr>Backup</vt:lpstr>
      <vt:lpstr>Single Photoelectron and Electron Detection</vt:lpstr>
      <vt:lpstr>Position Reconstruction</vt:lpstr>
      <vt:lpstr>neriX Operation</vt:lpstr>
      <vt:lpstr>Motivation</vt:lpstr>
      <vt:lpstr>Motivation</vt:lpstr>
      <vt:lpstr>Motivation</vt:lpstr>
    </vt:vector>
  </TitlesOfParts>
  <Company>University of Maryland Physics Department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Measurement of the Charge and Light Yield of Low Energy Electronic Recoils in Liquid Xenon at Different Electric Fields</dc:title>
  <dc:creator>Matthew Anthony</dc:creator>
  <cp:lastModifiedBy>Matthew Anthony</cp:lastModifiedBy>
  <cp:revision>209</cp:revision>
  <dcterms:created xsi:type="dcterms:W3CDTF">2015-04-07T21:21:36Z</dcterms:created>
  <dcterms:modified xsi:type="dcterms:W3CDTF">2015-10-30T01:30:36Z</dcterms:modified>
</cp:coreProperties>
</file>

<file path=docProps/thumbnail.jpeg>
</file>